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39"/>
  </p:notesMasterIdLst>
  <p:sldIdLst>
    <p:sldId id="256" r:id="rId2"/>
    <p:sldId id="272" r:id="rId3"/>
    <p:sldId id="261" r:id="rId4"/>
    <p:sldId id="271" r:id="rId5"/>
    <p:sldId id="273" r:id="rId6"/>
    <p:sldId id="275" r:id="rId7"/>
    <p:sldId id="276" r:id="rId8"/>
    <p:sldId id="277" r:id="rId9"/>
    <p:sldId id="274" r:id="rId10"/>
    <p:sldId id="278" r:id="rId11"/>
    <p:sldId id="270" r:id="rId12"/>
    <p:sldId id="286" r:id="rId13"/>
    <p:sldId id="287" r:id="rId14"/>
    <p:sldId id="288" r:id="rId15"/>
    <p:sldId id="289" r:id="rId16"/>
    <p:sldId id="290" r:id="rId17"/>
    <p:sldId id="291" r:id="rId18"/>
    <p:sldId id="292" r:id="rId19"/>
    <p:sldId id="293" r:id="rId20"/>
    <p:sldId id="297" r:id="rId21"/>
    <p:sldId id="295" r:id="rId22"/>
    <p:sldId id="294" r:id="rId23"/>
    <p:sldId id="296" r:id="rId24"/>
    <p:sldId id="309" r:id="rId25"/>
    <p:sldId id="279" r:id="rId26"/>
    <p:sldId id="298" r:id="rId27"/>
    <p:sldId id="299" r:id="rId28"/>
    <p:sldId id="306" r:id="rId29"/>
    <p:sldId id="308" r:id="rId30"/>
    <p:sldId id="307" r:id="rId31"/>
    <p:sldId id="305" r:id="rId32"/>
    <p:sldId id="300" r:id="rId33"/>
    <p:sldId id="301" r:id="rId34"/>
    <p:sldId id="302" r:id="rId35"/>
    <p:sldId id="303" r:id="rId36"/>
    <p:sldId id="304" r:id="rId37"/>
    <p:sldId id="26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4"/>
    <p:restoredTop sz="94681"/>
  </p:normalViewPr>
  <p:slideViewPr>
    <p:cSldViewPr snapToGrid="0" snapToObjects="1">
      <p:cViewPr varScale="1">
        <p:scale>
          <a:sx n="93" d="100"/>
          <a:sy n="93" d="100"/>
        </p:scale>
        <p:origin x="232"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1/13/19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7584" y="3726427"/>
            <a:ext cx="10756492" cy="121919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707923" y="4945624"/>
            <a:ext cx="10776153"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19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465008"/>
            <a:ext cx="10994760" cy="50180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4597" y="591210"/>
            <a:ext cx="8878143"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674375" y="1569915"/>
            <a:ext cx="8908028"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234378"/>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010711"/>
            <a:ext cx="5386917"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640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010711"/>
            <a:ext cx="5389033"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640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1/13/19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60946645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smtClean="0"/>
              <a:t>Mines, Minerals,</a:t>
            </a:r>
            <a:br>
              <a:rPr lang="en-US" cap="none" dirty="0" smtClean="0"/>
            </a:br>
            <a:r>
              <a:rPr lang="en-US" cap="none" dirty="0" smtClean="0"/>
              <a:t>and Minecraft</a:t>
            </a:r>
            <a:endParaRPr lang="en-US" cap="none" dirty="0"/>
          </a:p>
        </p:txBody>
      </p:sp>
      <p:sp>
        <p:nvSpPr>
          <p:cNvPr id="7" name="Subtitle 2"/>
          <p:cNvSpPr>
            <a:spLocks noGrp="1"/>
          </p:cNvSpPr>
          <p:nvPr>
            <p:ph type="subTitle" idx="1"/>
          </p:nvPr>
        </p:nvSpPr>
        <p:spPr/>
        <p:txBody>
          <a:bodyPr>
            <a:normAutofit fontScale="47500" lnSpcReduction="20000"/>
          </a:bodyPr>
          <a:lstStyle/>
          <a:p>
            <a:endParaRPr lang="en-US" dirty="0" smtClean="0"/>
          </a:p>
          <a:p>
            <a:r>
              <a:rPr lang="en-US" dirty="0" smtClean="0"/>
              <a:t>Dr. Charles “Chuck” Bell</a:t>
            </a:r>
          </a:p>
          <a:p>
            <a:r>
              <a:rPr lang="en-US" dirty="0" smtClean="0"/>
              <a:t>Lesson 1: 16 January 2019</a:t>
            </a:r>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r>
              <a:rPr lang="mr-IN" dirty="0" smtClean="0"/>
              <a:t>…</a:t>
            </a:r>
            <a:endParaRPr lang="en-US" dirty="0"/>
          </a:p>
        </p:txBody>
      </p:sp>
      <p:sp>
        <p:nvSpPr>
          <p:cNvPr id="3" name="Content Placeholder 2"/>
          <p:cNvSpPr>
            <a:spLocks noGrp="1"/>
          </p:cNvSpPr>
          <p:nvPr>
            <p:ph idx="1"/>
          </p:nvPr>
        </p:nvSpPr>
        <p:spPr/>
        <p:txBody>
          <a:bodyPr/>
          <a:lstStyle/>
          <a:p>
            <a:r>
              <a:rPr lang="en-US" dirty="0" smtClean="0"/>
              <a:t>Next week, we will learn about the importance of the metals mentioned in the Bible.</a:t>
            </a:r>
          </a:p>
          <a:p>
            <a:pPr lvl="1"/>
            <a:r>
              <a:rPr lang="en-US" dirty="0" smtClean="0"/>
              <a:t>Does anyone know why God said the streets of Heaven will be paved with gold?</a:t>
            </a:r>
          </a:p>
        </p:txBody>
      </p:sp>
    </p:spTree>
    <p:extLst>
      <p:ext uri="{BB962C8B-B14F-4D97-AF65-F5344CB8AC3E}">
        <p14:creationId xmlns:p14="http://schemas.microsoft.com/office/powerpoint/2010/main" val="1229429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Raspberry Pi</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is </a:t>
            </a:r>
            <a:r>
              <a:rPr lang="en-US" dirty="0" smtClean="0"/>
              <a:t>a Raspberry Pi?</a:t>
            </a:r>
            <a:endParaRPr lang="en-US" dirty="0"/>
          </a:p>
        </p:txBody>
      </p:sp>
      <p:sp>
        <p:nvSpPr>
          <p:cNvPr id="5" name="Content Placeholder 4"/>
          <p:cNvSpPr>
            <a:spLocks noGrp="1"/>
          </p:cNvSpPr>
          <p:nvPr>
            <p:ph idx="1"/>
          </p:nvPr>
        </p:nvSpPr>
        <p:spPr/>
        <p:txBody>
          <a:bodyPr/>
          <a:lstStyle/>
          <a:p>
            <a:r>
              <a:rPr lang="en-US" dirty="0"/>
              <a:t>Credit Card sized computer</a:t>
            </a:r>
          </a:p>
          <a:p>
            <a:r>
              <a:rPr lang="en-US" dirty="0"/>
              <a:t>Low priced - $5 to $35 USD</a:t>
            </a:r>
          </a:p>
          <a:p>
            <a:r>
              <a:rPr lang="en-US" dirty="0" smtClean="0"/>
              <a:t>Over 10 </a:t>
            </a:r>
            <a:r>
              <a:rPr lang="en-US" dirty="0"/>
              <a:t>Million sold to date</a:t>
            </a:r>
          </a:p>
          <a:p>
            <a:r>
              <a:rPr lang="en-US" dirty="0" smtClean="0"/>
              <a:t>Designed </a:t>
            </a:r>
            <a:r>
              <a:rPr lang="en-US" dirty="0"/>
              <a:t>for Education</a:t>
            </a:r>
          </a:p>
          <a:p>
            <a:r>
              <a:rPr lang="en-US" dirty="0"/>
              <a:t>Low Power usage</a:t>
            </a:r>
          </a:p>
          <a:p>
            <a:r>
              <a:rPr lang="en-US" dirty="0"/>
              <a:t>RPi </a:t>
            </a:r>
            <a:r>
              <a:rPr lang="en-US" dirty="0" smtClean="0"/>
              <a:t>3B+ </a:t>
            </a:r>
            <a:r>
              <a:rPr lang="en-US" dirty="0"/>
              <a:t>- 4 Core 64 Bit ARM </a:t>
            </a:r>
            <a:r>
              <a:rPr lang="en-US" dirty="0" smtClean="0"/>
              <a:t>CPU</a:t>
            </a:r>
            <a:endParaRPr lang="en-US" dirty="0"/>
          </a:p>
        </p:txBody>
      </p:sp>
      <p:pic>
        <p:nvPicPr>
          <p:cNvPr id="6" name="Picture 4" descr="http://upload.wikimedia.org/wikipedia/en/thumb/c/cb/Raspberry_Pi_Logo.svg/1000px-Raspberry_Pi_Logo.svg.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70762" y="2317868"/>
            <a:ext cx="2622619"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686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3B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628" y="1465263"/>
            <a:ext cx="7680745" cy="5018087"/>
          </a:xfrm>
          <a:prstGeom prst="rect">
            <a:avLst/>
          </a:prstGeom>
        </p:spPr>
      </p:pic>
    </p:spTree>
    <p:extLst>
      <p:ext uri="{BB962C8B-B14F-4D97-AF65-F5344CB8AC3E}">
        <p14:creationId xmlns:p14="http://schemas.microsoft.com/office/powerpoint/2010/main" val="308724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1983" y="1410760"/>
            <a:ext cx="7647699" cy="4996497"/>
          </a:xfrm>
          <a:prstGeom prst="rect">
            <a:avLst/>
          </a:prstGeom>
        </p:spPr>
      </p:pic>
      <p:sp>
        <p:nvSpPr>
          <p:cNvPr id="5" name="TextBox 4"/>
          <p:cNvSpPr txBox="1"/>
          <p:nvPr/>
        </p:nvSpPr>
        <p:spPr>
          <a:xfrm>
            <a:off x="4729175" y="6145647"/>
            <a:ext cx="4975738" cy="523220"/>
          </a:xfrm>
          <a:prstGeom prst="rect">
            <a:avLst/>
          </a:prstGeom>
          <a:noFill/>
        </p:spPr>
        <p:txBody>
          <a:bodyPr wrap="square" rtlCol="0">
            <a:spAutoFit/>
          </a:bodyPr>
          <a:lstStyle/>
          <a:p>
            <a:r>
              <a:rPr lang="en-US" sz="2800" dirty="0" smtClean="0"/>
              <a:t>5v micro USB power </a:t>
            </a:r>
            <a:r>
              <a:rPr lang="en-US" sz="2800" dirty="0" smtClean="0"/>
              <a:t>connection</a:t>
            </a:r>
            <a:endParaRPr lang="en-US" sz="2800" dirty="0"/>
          </a:p>
        </p:txBody>
      </p:sp>
      <p:cxnSp>
        <p:nvCxnSpPr>
          <p:cNvPr id="6" name="Straight Arrow Connector 5"/>
          <p:cNvCxnSpPr/>
          <p:nvPr/>
        </p:nvCxnSpPr>
        <p:spPr>
          <a:xfrm flipH="1" flipV="1">
            <a:off x="3954698" y="6156656"/>
            <a:ext cx="774477" cy="3051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309784" y="5389367"/>
            <a:ext cx="792088"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7478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300" y="1457939"/>
            <a:ext cx="7680745" cy="5018087"/>
          </a:xfrm>
          <a:prstGeom prst="rect">
            <a:avLst/>
          </a:prstGeom>
        </p:spPr>
      </p:pic>
      <p:sp>
        <p:nvSpPr>
          <p:cNvPr id="5" name="TextBox 4"/>
          <p:cNvSpPr txBox="1"/>
          <p:nvPr/>
        </p:nvSpPr>
        <p:spPr>
          <a:xfrm>
            <a:off x="6484740" y="6204256"/>
            <a:ext cx="4975739" cy="523220"/>
          </a:xfrm>
          <a:prstGeom prst="rect">
            <a:avLst/>
          </a:prstGeom>
          <a:noFill/>
        </p:spPr>
        <p:txBody>
          <a:bodyPr wrap="square" rtlCol="0">
            <a:spAutoFit/>
          </a:bodyPr>
          <a:lstStyle/>
          <a:p>
            <a:r>
              <a:rPr lang="en-US" sz="2800" dirty="0" smtClean="0"/>
              <a:t>HDMI - Video &amp; Audio </a:t>
            </a:r>
            <a:endParaRPr lang="en-US" sz="2800" dirty="0"/>
          </a:p>
        </p:txBody>
      </p:sp>
      <p:cxnSp>
        <p:nvCxnSpPr>
          <p:cNvPr id="6" name="Straight Arrow Connector 5"/>
          <p:cNvCxnSpPr>
            <a:stCxn id="5" idx="1"/>
          </p:cNvCxnSpPr>
          <p:nvPr/>
        </p:nvCxnSpPr>
        <p:spPr>
          <a:xfrm flipH="1" flipV="1">
            <a:off x="6049536" y="6215987"/>
            <a:ext cx="435204" cy="2498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535791" y="4731462"/>
            <a:ext cx="1513745" cy="17251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1001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628" y="1465263"/>
            <a:ext cx="7680745" cy="5018087"/>
          </a:xfrm>
          <a:prstGeom prst="rect">
            <a:avLst/>
          </a:prstGeom>
        </p:spPr>
      </p:pic>
      <p:sp>
        <p:nvSpPr>
          <p:cNvPr id="5" name="TextBox 4"/>
          <p:cNvSpPr txBox="1"/>
          <p:nvPr/>
        </p:nvSpPr>
        <p:spPr>
          <a:xfrm>
            <a:off x="8338481" y="6155835"/>
            <a:ext cx="2949172" cy="523220"/>
          </a:xfrm>
          <a:prstGeom prst="rect">
            <a:avLst/>
          </a:prstGeom>
          <a:noFill/>
        </p:spPr>
        <p:txBody>
          <a:bodyPr wrap="square" rtlCol="0">
            <a:spAutoFit/>
          </a:bodyPr>
          <a:lstStyle/>
          <a:p>
            <a:r>
              <a:rPr lang="en-US" sz="2800" dirty="0" smtClean="0"/>
              <a:t>Four USB 2.0 ports</a:t>
            </a:r>
            <a:endParaRPr lang="en-US" sz="2800" dirty="0"/>
          </a:p>
        </p:txBody>
      </p:sp>
      <p:cxnSp>
        <p:nvCxnSpPr>
          <p:cNvPr id="6" name="Straight Arrow Connector 5"/>
          <p:cNvCxnSpPr/>
          <p:nvPr/>
        </p:nvCxnSpPr>
        <p:spPr>
          <a:xfrm flipH="1" flipV="1">
            <a:off x="9458960" y="4680338"/>
            <a:ext cx="477413" cy="15579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7760521" y="1936450"/>
            <a:ext cx="1781679" cy="27438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0555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628" y="1465263"/>
            <a:ext cx="7680745" cy="5018087"/>
          </a:xfrm>
          <a:prstGeom prst="rect">
            <a:avLst/>
          </a:prstGeom>
        </p:spPr>
      </p:pic>
      <p:sp>
        <p:nvSpPr>
          <p:cNvPr id="5" name="TextBox 4"/>
          <p:cNvSpPr txBox="1"/>
          <p:nvPr/>
        </p:nvSpPr>
        <p:spPr>
          <a:xfrm>
            <a:off x="9429577" y="6155895"/>
            <a:ext cx="1492424" cy="523220"/>
          </a:xfrm>
          <a:prstGeom prst="rect">
            <a:avLst/>
          </a:prstGeom>
          <a:noFill/>
        </p:spPr>
        <p:txBody>
          <a:bodyPr wrap="square" rtlCol="0">
            <a:spAutoFit/>
          </a:bodyPr>
          <a:lstStyle/>
          <a:p>
            <a:r>
              <a:rPr lang="en-US" sz="2800" dirty="0" smtClean="0"/>
              <a:t>Ethernet</a:t>
            </a:r>
            <a:endParaRPr lang="en-US" sz="2800" dirty="0"/>
          </a:p>
        </p:txBody>
      </p:sp>
      <p:cxnSp>
        <p:nvCxnSpPr>
          <p:cNvPr id="6" name="Straight Arrow Connector 5"/>
          <p:cNvCxnSpPr>
            <a:stCxn id="5" idx="0"/>
          </p:cNvCxnSpPr>
          <p:nvPr/>
        </p:nvCxnSpPr>
        <p:spPr>
          <a:xfrm flipH="1" flipV="1">
            <a:off x="9509760" y="5466080"/>
            <a:ext cx="666029" cy="6898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7539541" y="4576254"/>
            <a:ext cx="1890035" cy="14297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68961" y="6155895"/>
            <a:ext cx="7704856" cy="523220"/>
          </a:xfrm>
          <a:prstGeom prst="rect">
            <a:avLst/>
          </a:prstGeom>
          <a:noFill/>
        </p:spPr>
        <p:txBody>
          <a:bodyPr wrap="square" rtlCol="0">
            <a:spAutoFit/>
          </a:bodyPr>
          <a:lstStyle/>
          <a:p>
            <a:r>
              <a:rPr lang="en-US" sz="2800" dirty="0" smtClean="0"/>
              <a:t>WiFi - 2.4GHz </a:t>
            </a:r>
            <a:r>
              <a:rPr lang="en-US" sz="2800" dirty="0"/>
              <a:t>802.11n </a:t>
            </a:r>
            <a:r>
              <a:rPr lang="en-US" sz="2800" dirty="0" smtClean="0"/>
              <a:t>wireless and Bluetooth 4.1</a:t>
            </a:r>
            <a:endParaRPr lang="en-US" sz="2800" dirty="0"/>
          </a:p>
        </p:txBody>
      </p:sp>
      <p:cxnSp>
        <p:nvCxnSpPr>
          <p:cNvPr id="11" name="Straight Arrow Connector 10"/>
          <p:cNvCxnSpPr/>
          <p:nvPr/>
        </p:nvCxnSpPr>
        <p:spPr>
          <a:xfrm flipV="1">
            <a:off x="1595120" y="2732554"/>
            <a:ext cx="1229792" cy="34662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875072" y="2230486"/>
            <a:ext cx="792088" cy="8640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3746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628" y="1465263"/>
            <a:ext cx="7680745" cy="5018087"/>
          </a:xfrm>
          <a:prstGeom prst="rect">
            <a:avLst/>
          </a:prstGeom>
        </p:spPr>
      </p:pic>
      <p:sp>
        <p:nvSpPr>
          <p:cNvPr id="8" name="TextBox 7"/>
          <p:cNvSpPr txBox="1"/>
          <p:nvPr/>
        </p:nvSpPr>
        <p:spPr>
          <a:xfrm>
            <a:off x="255568" y="6128022"/>
            <a:ext cx="7560840" cy="523220"/>
          </a:xfrm>
          <a:prstGeom prst="rect">
            <a:avLst/>
          </a:prstGeom>
          <a:noFill/>
        </p:spPr>
        <p:txBody>
          <a:bodyPr wrap="square" rtlCol="0">
            <a:spAutoFit/>
          </a:bodyPr>
          <a:lstStyle/>
          <a:p>
            <a:r>
              <a:rPr lang="en-US" sz="2800" dirty="0"/>
              <a:t>GPIO - </a:t>
            </a:r>
            <a:r>
              <a:rPr lang="en-US" sz="2800" dirty="0" smtClean="0"/>
              <a:t>general-purpose </a:t>
            </a:r>
            <a:r>
              <a:rPr lang="en-US" sz="2800" dirty="0" smtClean="0"/>
              <a:t>input output</a:t>
            </a:r>
            <a:endParaRPr lang="en-US" sz="2800" dirty="0"/>
          </a:p>
        </p:txBody>
      </p:sp>
      <p:cxnSp>
        <p:nvCxnSpPr>
          <p:cNvPr id="9" name="Straight Arrow Connector 8"/>
          <p:cNvCxnSpPr/>
          <p:nvPr/>
        </p:nvCxnSpPr>
        <p:spPr>
          <a:xfrm flipV="1">
            <a:off x="1619500" y="2632139"/>
            <a:ext cx="1763780" cy="34958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311860" y="1633155"/>
            <a:ext cx="3969354" cy="9989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16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55628" y="1465263"/>
            <a:ext cx="7680745" cy="5018087"/>
          </a:xfrm>
          <a:prstGeom prst="rect">
            <a:avLst/>
          </a:prstGeom>
        </p:spPr>
      </p:pic>
      <p:sp>
        <p:nvSpPr>
          <p:cNvPr id="5" name="Rounded Rectangle 4"/>
          <p:cNvSpPr/>
          <p:nvPr/>
        </p:nvSpPr>
        <p:spPr>
          <a:xfrm>
            <a:off x="6380180" y="4914834"/>
            <a:ext cx="884220" cy="14554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4957" y="6124349"/>
            <a:ext cx="2182832" cy="523220"/>
          </a:xfrm>
          <a:prstGeom prst="rect">
            <a:avLst/>
          </a:prstGeom>
          <a:noFill/>
        </p:spPr>
        <p:txBody>
          <a:bodyPr wrap="square" rtlCol="0">
            <a:spAutoFit/>
          </a:bodyPr>
          <a:lstStyle/>
          <a:p>
            <a:r>
              <a:rPr lang="en-US" sz="2800" dirty="0" smtClean="0"/>
              <a:t>Audio output</a:t>
            </a:r>
            <a:endParaRPr lang="en-US" sz="2800" dirty="0"/>
          </a:p>
        </p:txBody>
      </p:sp>
      <p:cxnSp>
        <p:nvCxnSpPr>
          <p:cNvPr id="7" name="Straight Arrow Connector 6"/>
          <p:cNvCxnSpPr>
            <a:stCxn id="6" idx="1"/>
          </p:cNvCxnSpPr>
          <p:nvPr/>
        </p:nvCxnSpPr>
        <p:spPr>
          <a:xfrm flipH="1" flipV="1">
            <a:off x="7264400" y="5917242"/>
            <a:ext cx="1580557" cy="4687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702260" y="2985725"/>
            <a:ext cx="884220" cy="19291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V="1">
            <a:off x="1976754" y="4592320"/>
            <a:ext cx="624206" cy="14945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9428" y="6086820"/>
            <a:ext cx="2914652" cy="523220"/>
          </a:xfrm>
          <a:prstGeom prst="rect">
            <a:avLst/>
          </a:prstGeom>
          <a:noFill/>
        </p:spPr>
        <p:txBody>
          <a:bodyPr wrap="square" rtlCol="0">
            <a:spAutoFit/>
          </a:bodyPr>
          <a:lstStyle/>
          <a:p>
            <a:r>
              <a:rPr lang="en-US" sz="2800" dirty="0" smtClean="0"/>
              <a:t>Camera connector</a:t>
            </a:r>
            <a:endParaRPr lang="en-US" sz="2800" dirty="0"/>
          </a:p>
        </p:txBody>
      </p:sp>
    </p:spTree>
    <p:extLst>
      <p:ext uri="{BB962C8B-B14F-4D97-AF65-F5344CB8AC3E}">
        <p14:creationId xmlns:p14="http://schemas.microsoft.com/office/powerpoint/2010/main" val="855431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smtClean="0"/>
              <a:t>Speaker</a:t>
            </a:r>
            <a:endParaRPr lang="en-US" dirty="0"/>
          </a:p>
        </p:txBody>
      </p:sp>
      <p:sp>
        <p:nvSpPr>
          <p:cNvPr id="3" name="Content Placeholder 2"/>
          <p:cNvSpPr>
            <a:spLocks noGrp="1"/>
          </p:cNvSpPr>
          <p:nvPr>
            <p:ph idx="1"/>
          </p:nvPr>
        </p:nvSpPr>
        <p:spPr/>
        <p:txBody>
          <a:bodyPr>
            <a:normAutofit/>
          </a:bodyPr>
          <a:lstStyle/>
          <a:p>
            <a:r>
              <a:rPr lang="en-US" sz="2400" dirty="0" smtClean="0"/>
              <a:t>Charles “Chuck” Bell, PhD Engineering</a:t>
            </a:r>
          </a:p>
          <a:p>
            <a:r>
              <a:rPr lang="en-US" sz="2400" dirty="0" smtClean="0"/>
              <a:t>Senior Developer, Oracle Corporation</a:t>
            </a:r>
          </a:p>
          <a:p>
            <a:r>
              <a:rPr lang="en-US" sz="2400" dirty="0" smtClean="0"/>
              <a:t>Author</a:t>
            </a:r>
          </a:p>
          <a:p>
            <a:pPr lvl="1"/>
            <a:r>
              <a:rPr lang="en-US" sz="2000" dirty="0" smtClean="0"/>
              <a:t>3D Printing</a:t>
            </a:r>
          </a:p>
          <a:p>
            <a:pPr lvl="1"/>
            <a:r>
              <a:rPr lang="en-US" sz="2000" dirty="0" smtClean="0"/>
              <a:t>Internet of Things</a:t>
            </a:r>
          </a:p>
          <a:p>
            <a:pPr lvl="1"/>
            <a:r>
              <a:rPr lang="en-US" sz="2000" dirty="0" smtClean="0"/>
              <a:t>MySQL </a:t>
            </a:r>
          </a:p>
          <a:p>
            <a:pPr lvl="1"/>
            <a:r>
              <a:rPr lang="en-US" sz="2000" dirty="0" smtClean="0"/>
              <a:t>Sensor Networks</a:t>
            </a:r>
          </a:p>
          <a:p>
            <a:pPr lvl="1"/>
            <a:r>
              <a:rPr lang="en-US" sz="2000" dirty="0" smtClean="0"/>
              <a:t>High Availability Database Systems</a:t>
            </a:r>
          </a:p>
          <a:p>
            <a:pPr lvl="1"/>
            <a:r>
              <a:rPr lang="en-US" sz="2000" dirty="0"/>
              <a:t>MySQL Document Store</a:t>
            </a:r>
          </a:p>
          <a:p>
            <a:pPr lvl="1"/>
            <a:r>
              <a:rPr lang="en-US" sz="2000" dirty="0"/>
              <a:t>Beginning InnoDB Cluster</a:t>
            </a:r>
          </a:p>
        </p:txBody>
      </p:sp>
      <p:grpSp>
        <p:nvGrpSpPr>
          <p:cNvPr id="22" name="Group 21"/>
          <p:cNvGrpSpPr/>
          <p:nvPr/>
        </p:nvGrpSpPr>
        <p:grpSpPr>
          <a:xfrm>
            <a:off x="5929738" y="2346906"/>
            <a:ext cx="6178819" cy="4385920"/>
            <a:chOff x="5879690" y="2326494"/>
            <a:chExt cx="6178819" cy="4385920"/>
          </a:xfrm>
        </p:grpSpPr>
        <p:pic>
          <p:nvPicPr>
            <p:cNvPr id="23" name="Picture 22"/>
            <p:cNvPicPr>
              <a:picLocks noChangeAspect="1"/>
            </p:cNvPicPr>
            <p:nvPr/>
          </p:nvPicPr>
          <p:blipFill>
            <a:blip r:embed="rId2"/>
            <a:stretch>
              <a:fillRect/>
            </a:stretch>
          </p:blipFill>
          <p:spPr>
            <a:xfrm>
              <a:off x="10622306" y="4601535"/>
              <a:ext cx="1391385" cy="2065114"/>
            </a:xfrm>
            <a:prstGeom prst="rect">
              <a:avLst/>
            </a:prstGeom>
            <a:ln w="57150">
              <a:solidFill>
                <a:schemeClr val="tx1"/>
              </a:solidFill>
            </a:ln>
          </p:spPr>
        </p:pic>
        <p:pic>
          <p:nvPicPr>
            <p:cNvPr id="25" name="Picture 24"/>
            <p:cNvPicPr>
              <a:picLocks noChangeAspect="1"/>
            </p:cNvPicPr>
            <p:nvPr/>
          </p:nvPicPr>
          <p:blipFill>
            <a:blip r:embed="rId3"/>
            <a:stretch>
              <a:fillRect/>
            </a:stretch>
          </p:blipFill>
          <p:spPr>
            <a:xfrm>
              <a:off x="10629391" y="2392050"/>
              <a:ext cx="1384300" cy="2161952"/>
            </a:xfrm>
            <a:prstGeom prst="rect">
              <a:avLst/>
            </a:prstGeom>
            <a:ln w="57150">
              <a:solidFill>
                <a:schemeClr val="tx1"/>
              </a:solidFill>
            </a:ln>
          </p:spPr>
        </p:pic>
        <p:pic>
          <p:nvPicPr>
            <p:cNvPr id="26" name="Picture 25" descr="9781484212943.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1628" y="2389641"/>
              <a:ext cx="1461877" cy="2190569"/>
            </a:xfrm>
            <a:prstGeom prst="rect">
              <a:avLst/>
            </a:prstGeom>
            <a:ln w="57150">
              <a:solidFill>
                <a:schemeClr val="tx1"/>
              </a:solidFill>
            </a:ln>
          </p:spPr>
        </p:pic>
        <p:pic>
          <p:nvPicPr>
            <p:cNvPr id="27" name="Picture 26" descr="9781484211748 LowRes.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3015" y="4612346"/>
              <a:ext cx="1454091" cy="2054301"/>
            </a:xfrm>
            <a:prstGeom prst="rect">
              <a:avLst/>
            </a:prstGeom>
            <a:ln w="57150">
              <a:solidFill>
                <a:schemeClr val="tx1"/>
              </a:solidFill>
            </a:ln>
          </p:spPr>
        </p:pic>
        <p:pic>
          <p:nvPicPr>
            <p:cNvPr id="28" name="Picture 2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526493" y="2395508"/>
              <a:ext cx="1559054" cy="2184703"/>
            </a:xfrm>
            <a:prstGeom prst="rect">
              <a:avLst/>
            </a:prstGeom>
            <a:noFill/>
            <a:ln w="57150">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front_cover.tif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15196" y="4565287"/>
              <a:ext cx="1554402" cy="2079505"/>
            </a:xfrm>
            <a:prstGeom prst="rect">
              <a:avLst/>
            </a:prstGeom>
            <a:ln w="57150">
              <a:solidFill>
                <a:schemeClr val="tx1"/>
              </a:solidFill>
            </a:ln>
          </p:spPr>
        </p:pic>
        <p:pic>
          <p:nvPicPr>
            <p:cNvPr id="30" name="Picture 29" descr="cover.tif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56897" y="4645511"/>
              <a:ext cx="1529481" cy="1999282"/>
            </a:xfrm>
            <a:prstGeom prst="rect">
              <a:avLst/>
            </a:prstGeom>
            <a:ln w="57150">
              <a:solidFill>
                <a:schemeClr val="tx1"/>
              </a:solidFill>
            </a:ln>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42841" y="2392050"/>
              <a:ext cx="1498979" cy="2231635"/>
            </a:xfrm>
            <a:prstGeom prst="rect">
              <a:avLst/>
            </a:prstGeom>
            <a:ln w="57150">
              <a:solidFill>
                <a:schemeClr val="tx1"/>
              </a:solidFill>
            </a:ln>
          </p:spPr>
        </p:pic>
        <p:cxnSp>
          <p:nvCxnSpPr>
            <p:cNvPr id="32" name="Straight Connector 31"/>
            <p:cNvCxnSpPr/>
            <p:nvPr/>
          </p:nvCxnSpPr>
          <p:spPr>
            <a:xfrm>
              <a:off x="5895567" y="2348020"/>
              <a:ext cx="6162942" cy="21646"/>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3" name="Straight Connector 32"/>
            <p:cNvCxnSpPr/>
            <p:nvPr/>
          </p:nvCxnSpPr>
          <p:spPr>
            <a:xfrm>
              <a:off x="5879690" y="6698690"/>
              <a:ext cx="6178819" cy="1362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4" name="Straight Connector 33"/>
            <p:cNvCxnSpPr/>
            <p:nvPr/>
          </p:nvCxnSpPr>
          <p:spPr>
            <a:xfrm>
              <a:off x="5884493" y="4557505"/>
              <a:ext cx="6174016" cy="54747"/>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5" name="Straight Connector 34"/>
            <p:cNvCxnSpPr/>
            <p:nvPr/>
          </p:nvCxnSpPr>
          <p:spPr>
            <a:xfrm>
              <a:off x="9122672" y="2357980"/>
              <a:ext cx="0" cy="4342749"/>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6" name="Straight Connector 35"/>
            <p:cNvCxnSpPr/>
            <p:nvPr/>
          </p:nvCxnSpPr>
          <p:spPr>
            <a:xfrm>
              <a:off x="5884493" y="2326494"/>
              <a:ext cx="1527" cy="4384195"/>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8" name="Straight Connector 37"/>
            <p:cNvCxnSpPr/>
            <p:nvPr/>
          </p:nvCxnSpPr>
          <p:spPr>
            <a:xfrm>
              <a:off x="7498045" y="2356376"/>
              <a:ext cx="0" cy="4342749"/>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39" name="Straight Connector 38"/>
            <p:cNvCxnSpPr/>
            <p:nvPr/>
          </p:nvCxnSpPr>
          <p:spPr>
            <a:xfrm>
              <a:off x="10609705" y="2369665"/>
              <a:ext cx="0" cy="4342749"/>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40" name="Straight Connector 39"/>
            <p:cNvCxnSpPr/>
            <p:nvPr/>
          </p:nvCxnSpPr>
          <p:spPr>
            <a:xfrm>
              <a:off x="12058509" y="2362999"/>
              <a:ext cx="0" cy="4342749"/>
            </a:xfrm>
            <a:prstGeom prst="line">
              <a:avLst/>
            </a:prstGeom>
            <a:ln w="57150"/>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613443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09500054"/>
              </p:ext>
            </p:extLst>
          </p:nvPr>
        </p:nvGraphicFramePr>
        <p:xfrm>
          <a:off x="1031240" y="3922713"/>
          <a:ext cx="10312400" cy="2773680"/>
        </p:xfrm>
        <a:graphic>
          <a:graphicData uri="http://schemas.openxmlformats.org/drawingml/2006/table">
            <a:tbl>
              <a:tblPr>
                <a:tableStyleId>{5C22544A-7EE6-4342-B048-85BDC9FD1C3A}</a:tableStyleId>
              </a:tblPr>
              <a:tblGrid>
                <a:gridCol w="1713972"/>
                <a:gridCol w="3999269"/>
                <a:gridCol w="4599159"/>
              </a:tblGrid>
              <a:tr h="203200">
                <a:tc>
                  <a:txBody>
                    <a:bodyPr/>
                    <a:lstStyle/>
                    <a:p>
                      <a:pPr algn="l" fontAlgn="b"/>
                      <a:endParaRPr lang="en-US" sz="1200" b="1" i="0" u="none" strike="noStrike" dirty="0">
                        <a:solidFill>
                          <a:srgbClr val="000000"/>
                        </a:solidFill>
                        <a:effectLst/>
                        <a:latin typeface="Calibri" charset="0"/>
                      </a:endParaRPr>
                    </a:p>
                  </a:txBody>
                  <a:tcPr marL="6350" marR="6350" marT="6350" marB="0" anchor="b"/>
                </a:tc>
                <a:tc>
                  <a:txBody>
                    <a:bodyPr/>
                    <a:lstStyle/>
                    <a:p>
                      <a:pPr algn="l" fontAlgn="b"/>
                      <a:r>
                        <a:rPr lang="en-US" sz="1200" b="1" u="none" strike="noStrike" dirty="0">
                          <a:effectLst/>
                        </a:rPr>
                        <a:t>Raspberry Pi 3B+</a:t>
                      </a:r>
                      <a:endParaRPr lang="en-US" sz="1200" b="1" i="0" u="none" strike="noStrike" dirty="0">
                        <a:solidFill>
                          <a:srgbClr val="000000"/>
                        </a:solidFill>
                        <a:effectLst/>
                        <a:latin typeface="Calibri" charset="0"/>
                      </a:endParaRPr>
                    </a:p>
                  </a:txBody>
                  <a:tcPr marL="6350" marR="6350" marT="6350" marB="0" anchor="b"/>
                </a:tc>
                <a:tc>
                  <a:txBody>
                    <a:bodyPr/>
                    <a:lstStyle/>
                    <a:p>
                      <a:pPr algn="l" fontAlgn="b"/>
                      <a:r>
                        <a:rPr lang="en-US" sz="1200" b="1" u="none" strike="noStrike" dirty="0">
                          <a:effectLst/>
                        </a:rPr>
                        <a:t>Raspberry Pi 3 A+</a:t>
                      </a:r>
                      <a:endParaRPr lang="en-US" sz="1200" b="1" i="0" u="none" strike="noStrike" dirty="0">
                        <a:solidFill>
                          <a:srgbClr val="000000"/>
                        </a:solidFill>
                        <a:effectLst/>
                        <a:latin typeface="Calibri" charset="0"/>
                      </a:endParaRPr>
                    </a:p>
                  </a:txBody>
                  <a:tcPr marL="6350" marR="6350" marT="6350" marB="0" anchor="b"/>
                </a:tc>
              </a:tr>
              <a:tr h="203200">
                <a:tc>
                  <a:txBody>
                    <a:bodyPr/>
                    <a:lstStyle/>
                    <a:p>
                      <a:pPr algn="l" fontAlgn="b"/>
                      <a:r>
                        <a:rPr lang="en-US" sz="1200" b="1" u="none" strike="noStrike" dirty="0">
                          <a:effectLst/>
                        </a:rPr>
                        <a:t>Processor Chipset</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Broadcom BCM2837B0, Cortex-A53 64Bit SoC at 1.4GHz</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Broadcom BCM2835 32Bit SoC full HD multimedia applications processor</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GPU</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Videocore IV</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Videocore IV</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Processor Speed</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QUAD Core @1.4 GHz</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Single Core @700 MHz</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RAM</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1GB LPDDR2 SD RAM</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fi-FI" sz="1200" u="none" strike="noStrike" dirty="0">
                          <a:effectLst/>
                        </a:rPr>
                        <a:t>256 MB SDRAM @ 400 MHz</a:t>
                      </a:r>
                      <a:endParaRPr lang="fi-FI"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Storage</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MicroSD</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MicroSD</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nb-NO" sz="1200" b="1" u="none" strike="noStrike" dirty="0">
                          <a:effectLst/>
                        </a:rPr>
                        <a:t>USB 2.0</a:t>
                      </a:r>
                      <a:endParaRPr lang="nb-NO"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4x USB Ports</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1x USB Port</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Max Power Draw/voltage</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de-DE" sz="1200" u="none" strike="noStrike" dirty="0">
                          <a:effectLst/>
                        </a:rPr>
                        <a:t>2.5A @ 5V</a:t>
                      </a:r>
                      <a:endParaRPr lang="de-DE" sz="1200" b="0" i="0" u="none" strike="noStrike" dirty="0">
                        <a:solidFill>
                          <a:srgbClr val="000000"/>
                        </a:solidFill>
                        <a:effectLst/>
                        <a:latin typeface="Calibri" charset="0"/>
                      </a:endParaRPr>
                    </a:p>
                  </a:txBody>
                  <a:tcPr marL="6350" marR="6350" marT="25400" marB="25400" anchor="b"/>
                </a:tc>
                <a:tc>
                  <a:txBody>
                    <a:bodyPr/>
                    <a:lstStyle/>
                    <a:p>
                      <a:pPr algn="l" fontAlgn="b"/>
                      <a:r>
                        <a:rPr lang="de-DE" sz="1200" u="none" strike="noStrike" dirty="0">
                          <a:effectLst/>
                        </a:rPr>
                        <a:t>1.8A @ 5V</a:t>
                      </a:r>
                      <a:endParaRPr lang="de-DE"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GPIO</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it-IT" sz="1200" u="none" strike="noStrike" dirty="0">
                          <a:effectLst/>
                        </a:rPr>
                        <a:t>40 pin</a:t>
                      </a:r>
                      <a:endParaRPr lang="it-IT" sz="1200" b="0" i="0" u="none" strike="noStrike" dirty="0">
                        <a:solidFill>
                          <a:srgbClr val="000000"/>
                        </a:solidFill>
                        <a:effectLst/>
                        <a:latin typeface="Calibri" charset="0"/>
                      </a:endParaRPr>
                    </a:p>
                  </a:txBody>
                  <a:tcPr marL="6350" marR="6350" marT="25400" marB="25400" anchor="b"/>
                </a:tc>
                <a:tc>
                  <a:txBody>
                    <a:bodyPr/>
                    <a:lstStyle/>
                    <a:p>
                      <a:pPr algn="l" fontAlgn="b"/>
                      <a:r>
                        <a:rPr lang="it-IT" sz="1200" u="none" strike="noStrike" dirty="0">
                          <a:effectLst/>
                        </a:rPr>
                        <a:t>40 pin</a:t>
                      </a:r>
                      <a:endParaRPr lang="it-IT"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Ethernet Port</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Gigabit Ethernet over USB 2.0 (max. throughput 300Mbps)</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No</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WiFi</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Dual-band 2.4GHz and 5GHz IEEE 802.11.b/g/n/ac wireless LAN</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No</a:t>
                      </a:r>
                      <a:endParaRPr lang="en-US" sz="1200" b="0" i="0" u="none" strike="noStrike" dirty="0">
                        <a:solidFill>
                          <a:srgbClr val="000000"/>
                        </a:solidFill>
                        <a:effectLst/>
                        <a:latin typeface="Calibri" charset="0"/>
                      </a:endParaRPr>
                    </a:p>
                  </a:txBody>
                  <a:tcPr marL="6350" marR="6350" marT="25400" marB="25400" anchor="b"/>
                </a:tc>
              </a:tr>
              <a:tr h="203200">
                <a:tc>
                  <a:txBody>
                    <a:bodyPr/>
                    <a:lstStyle/>
                    <a:p>
                      <a:pPr algn="l" fontAlgn="b"/>
                      <a:r>
                        <a:rPr lang="en-US" sz="1200" b="1" u="none" strike="noStrike" dirty="0">
                          <a:effectLst/>
                        </a:rPr>
                        <a:t>Bluetooth LE</a:t>
                      </a:r>
                      <a:endParaRPr lang="en-US" sz="1200" b="1"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Bluetooth 4.2/BLE</a:t>
                      </a:r>
                      <a:endParaRPr lang="en-US" sz="1200" b="0" i="0" u="none" strike="noStrike" dirty="0">
                        <a:solidFill>
                          <a:srgbClr val="000000"/>
                        </a:solidFill>
                        <a:effectLst/>
                        <a:latin typeface="Calibri" charset="0"/>
                      </a:endParaRPr>
                    </a:p>
                  </a:txBody>
                  <a:tcPr marL="6350" marR="6350" marT="25400" marB="25400" anchor="b"/>
                </a:tc>
                <a:tc>
                  <a:txBody>
                    <a:bodyPr/>
                    <a:lstStyle/>
                    <a:p>
                      <a:pPr algn="l" fontAlgn="b"/>
                      <a:r>
                        <a:rPr lang="en-US" sz="1200" u="none" strike="noStrike" dirty="0">
                          <a:effectLst/>
                        </a:rPr>
                        <a:t>No</a:t>
                      </a:r>
                      <a:endParaRPr lang="en-US" sz="1200" b="0" i="0" u="none" strike="noStrike" dirty="0">
                        <a:solidFill>
                          <a:srgbClr val="000000"/>
                        </a:solidFill>
                        <a:effectLst/>
                        <a:latin typeface="Calibri" charset="0"/>
                      </a:endParaRPr>
                    </a:p>
                  </a:txBody>
                  <a:tcPr marL="6350" marR="6350" marT="25400" marB="25400" anchor="b"/>
                </a:tc>
              </a:tr>
            </a:tbl>
          </a:graphicData>
        </a:graphic>
      </p:graphicFrame>
      <p:pic>
        <p:nvPicPr>
          <p:cNvPr id="7" name="Picture 6"/>
          <p:cNvPicPr>
            <a:picLocks noChangeAspect="1"/>
          </p:cNvPicPr>
          <p:nvPr/>
        </p:nvPicPr>
        <p:blipFill>
          <a:blip r:embed="rId2"/>
          <a:stretch>
            <a:fillRect/>
          </a:stretch>
        </p:blipFill>
        <p:spPr>
          <a:xfrm>
            <a:off x="7162800" y="1464714"/>
            <a:ext cx="2880538" cy="2457999"/>
          </a:xfrm>
          <a:prstGeom prst="rect">
            <a:avLst/>
          </a:prstGeom>
        </p:spPr>
      </p:pic>
      <p:sp>
        <p:nvSpPr>
          <p:cNvPr id="8" name="Title 7"/>
          <p:cNvSpPr>
            <a:spLocks noGrp="1"/>
          </p:cNvSpPr>
          <p:nvPr>
            <p:ph type="title"/>
          </p:nvPr>
        </p:nvSpPr>
        <p:spPr/>
        <p:txBody>
          <a:bodyPr/>
          <a:lstStyle/>
          <a:p>
            <a:r>
              <a:rPr lang="en-US" dirty="0" smtClean="0"/>
              <a:t>Current Boards</a:t>
            </a:r>
            <a:endParaRPr lang="en-US" dirty="0"/>
          </a:p>
        </p:txBody>
      </p:sp>
      <p:pic>
        <p:nvPicPr>
          <p:cNvPr id="10" name="Picture 9"/>
          <p:cNvPicPr>
            <a:picLocks noChangeAspect="1"/>
          </p:cNvPicPr>
          <p:nvPr/>
        </p:nvPicPr>
        <p:blipFill>
          <a:blip r:embed="rId3"/>
          <a:stretch>
            <a:fillRect/>
          </a:stretch>
        </p:blipFill>
        <p:spPr>
          <a:xfrm rot="16200000">
            <a:off x="3358844" y="845198"/>
            <a:ext cx="2451711" cy="3703320"/>
          </a:xfrm>
          <a:prstGeom prst="rect">
            <a:avLst/>
          </a:prstGeom>
        </p:spPr>
      </p:pic>
    </p:spTree>
    <p:extLst>
      <p:ext uri="{BB962C8B-B14F-4D97-AF65-F5344CB8AC3E}">
        <p14:creationId xmlns:p14="http://schemas.microsoft.com/office/powerpoint/2010/main" val="2088577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Buy?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Raspberry Pi boards can be purchased from:</a:t>
            </a:r>
          </a:p>
          <a:p>
            <a:pPr lvl="1"/>
            <a:r>
              <a:rPr lang="en-US" dirty="0" smtClean="0"/>
              <a:t>Sparkfun (sparkfun.com)</a:t>
            </a:r>
          </a:p>
          <a:p>
            <a:pPr lvl="1"/>
            <a:r>
              <a:rPr lang="en-US" dirty="0" smtClean="0"/>
              <a:t>Adafruit (adafruit.com)</a:t>
            </a:r>
          </a:p>
          <a:p>
            <a:pPr lvl="1"/>
            <a:r>
              <a:rPr lang="en-US" dirty="0" smtClean="0"/>
              <a:t>Newark (newark.com)</a:t>
            </a:r>
          </a:p>
          <a:p>
            <a:pPr lvl="1"/>
            <a:r>
              <a:rPr lang="en-US" dirty="0" smtClean="0"/>
              <a:t>Amazon (amazon.com)</a:t>
            </a:r>
          </a:p>
          <a:p>
            <a:r>
              <a:rPr lang="en-US" dirty="0" smtClean="0"/>
              <a:t>The Raspberry Pi boards used in this class are for sale!</a:t>
            </a:r>
          </a:p>
          <a:p>
            <a:pPr lvl="1"/>
            <a:r>
              <a:rPr lang="en-US" dirty="0" smtClean="0"/>
              <a:t>$40 for the 3B+</a:t>
            </a:r>
          </a:p>
          <a:p>
            <a:pPr lvl="1"/>
            <a:r>
              <a:rPr lang="en-US" dirty="0" smtClean="0"/>
              <a:t>$30 for the 3A+</a:t>
            </a:r>
          </a:p>
          <a:p>
            <a:r>
              <a:rPr lang="en-US" dirty="0" smtClean="0"/>
              <a:t>Notes</a:t>
            </a:r>
          </a:p>
          <a:p>
            <a:pPr lvl="1"/>
            <a:r>
              <a:rPr lang="en-US" dirty="0" smtClean="0"/>
              <a:t>Some of the other equipment used in class can be purchased if you want </a:t>
            </a:r>
            <a:r>
              <a:rPr lang="mr-IN" dirty="0" smtClean="0"/>
              <a:t>–</a:t>
            </a:r>
            <a:r>
              <a:rPr lang="en-US" dirty="0" smtClean="0"/>
              <a:t> see me for pricing.</a:t>
            </a:r>
          </a:p>
          <a:p>
            <a:pPr lvl="1"/>
            <a:r>
              <a:rPr lang="en-US" dirty="0" smtClean="0"/>
              <a:t>You are </a:t>
            </a:r>
            <a:r>
              <a:rPr lang="en-US" b="1" dirty="0" smtClean="0"/>
              <a:t>NOT</a:t>
            </a:r>
            <a:r>
              <a:rPr lang="en-US" dirty="0" smtClean="0"/>
              <a:t> obligated to buy anything.</a:t>
            </a:r>
            <a:endParaRPr lang="en-US" dirty="0"/>
          </a:p>
        </p:txBody>
      </p:sp>
    </p:spTree>
    <p:extLst>
      <p:ext uri="{BB962C8B-B14F-4D97-AF65-F5344CB8AC3E}">
        <p14:creationId xmlns:p14="http://schemas.microsoft.com/office/powerpoint/2010/main" val="99617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If you want to learn more about the Raspberry Pi</a:t>
            </a:r>
            <a:r>
              <a:rPr lang="mr-IN" dirty="0" smtClean="0"/>
              <a:t>…</a:t>
            </a:r>
            <a:endParaRPr lang="en-US" dirty="0" smtClean="0"/>
          </a:p>
          <a:p>
            <a:pPr lvl="1"/>
            <a:r>
              <a:rPr lang="en-US" dirty="0"/>
              <a:t>Visit https://www.raspberrypi.org</a:t>
            </a:r>
            <a:r>
              <a:rPr lang="en-US" dirty="0" smtClean="0"/>
              <a:t>/</a:t>
            </a:r>
          </a:p>
          <a:p>
            <a:pPr lvl="1"/>
            <a:r>
              <a:rPr lang="en-US" dirty="0" smtClean="0"/>
              <a:t>Look for books (there are many!)</a:t>
            </a:r>
          </a:p>
          <a:p>
            <a:pPr lvl="1"/>
            <a:r>
              <a:rPr lang="en-US" dirty="0" smtClean="0"/>
              <a:t>Google for Raspberry Pi blogs</a:t>
            </a:r>
          </a:p>
          <a:p>
            <a:pPr lvl="1"/>
            <a:r>
              <a:rPr lang="en-US" dirty="0" smtClean="0"/>
              <a:t>Google for Raspberry Pi projects</a:t>
            </a:r>
          </a:p>
          <a:p>
            <a:pPr lvl="1"/>
            <a:r>
              <a:rPr lang="en-US" dirty="0" smtClean="0"/>
              <a:t>Attend this class!</a:t>
            </a:r>
            <a:endParaRPr lang="en-US" dirty="0"/>
          </a:p>
        </p:txBody>
      </p:sp>
    </p:spTree>
    <p:extLst>
      <p:ext uri="{BB962C8B-B14F-4D97-AF65-F5344CB8AC3E}">
        <p14:creationId xmlns:p14="http://schemas.microsoft.com/office/powerpoint/2010/main" val="747316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MagPi Magazine</a:t>
            </a:r>
            <a:endParaRPr lang="en-US" dirty="0"/>
          </a:p>
        </p:txBody>
      </p:sp>
      <p:sp>
        <p:nvSpPr>
          <p:cNvPr id="3" name="Content Placeholder 2"/>
          <p:cNvSpPr>
            <a:spLocks noGrp="1"/>
          </p:cNvSpPr>
          <p:nvPr>
            <p:ph idx="1"/>
          </p:nvPr>
        </p:nvSpPr>
        <p:spPr>
          <a:xfrm>
            <a:off x="5272221" y="1576768"/>
            <a:ext cx="6777539" cy="5093061"/>
          </a:xfrm>
        </p:spPr>
        <p:txBody>
          <a:bodyPr>
            <a:normAutofit/>
          </a:bodyPr>
          <a:lstStyle/>
          <a:p>
            <a:r>
              <a:rPr lang="en-US" sz="2800" dirty="0" smtClean="0"/>
              <a:t>Printed in Great Britain</a:t>
            </a:r>
          </a:p>
          <a:p>
            <a:r>
              <a:rPr lang="en-US" sz="2800" dirty="0" smtClean="0"/>
              <a:t>The authority on all things Raspberry Pi</a:t>
            </a:r>
          </a:p>
          <a:p>
            <a:r>
              <a:rPr lang="en-US" sz="2800" dirty="0" smtClean="0"/>
              <a:t>Articles, how-to, projects, and more!</a:t>
            </a:r>
          </a:p>
          <a:p>
            <a:r>
              <a:rPr lang="en-US" sz="2800" dirty="0"/>
              <a:t>https://www.raspberrypi.org/magpi</a:t>
            </a:r>
            <a:r>
              <a:rPr lang="en-US" sz="2800" dirty="0" smtClean="0"/>
              <a:t>/</a:t>
            </a:r>
          </a:p>
          <a:p>
            <a:r>
              <a:rPr lang="en-US" sz="2800" dirty="0" smtClean="0"/>
              <a:t>Select issues available for download </a:t>
            </a:r>
            <a:r>
              <a:rPr lang="en-US" sz="2800" dirty="0"/>
              <a:t>for free: https://</a:t>
            </a:r>
            <a:r>
              <a:rPr lang="en-US" sz="2800" dirty="0" smtClean="0"/>
              <a:t>www.raspberrypi.org/magpi-issues/MagPi77.pdf</a:t>
            </a:r>
          </a:p>
          <a:p>
            <a:r>
              <a:rPr lang="en-US" sz="2800" dirty="0" smtClean="0"/>
              <a:t>Subscriptions are a little pricey due to shipping costs, but worth it!</a:t>
            </a:r>
          </a:p>
          <a:p>
            <a:pPr lvl="1"/>
            <a:endParaRPr lang="en-US" sz="4000" dirty="0"/>
          </a:p>
        </p:txBody>
      </p:sp>
      <p:pic>
        <p:nvPicPr>
          <p:cNvPr id="1026" name="Picture 2" descr="https://www.raspberrypi.org/magpi/wp-content/uploads/2018/12/MagPi77_Cove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074" y="158497"/>
            <a:ext cx="4953406" cy="651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941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r>
              <a:rPr lang="mr-IN" dirty="0" smtClean="0"/>
              <a:t>…</a:t>
            </a:r>
            <a:endParaRPr lang="en-US" dirty="0"/>
          </a:p>
        </p:txBody>
      </p:sp>
      <p:sp>
        <p:nvSpPr>
          <p:cNvPr id="3" name="Content Placeholder 2"/>
          <p:cNvSpPr>
            <a:spLocks noGrp="1"/>
          </p:cNvSpPr>
          <p:nvPr>
            <p:ph idx="1"/>
          </p:nvPr>
        </p:nvSpPr>
        <p:spPr/>
        <p:txBody>
          <a:bodyPr/>
          <a:lstStyle/>
          <a:p>
            <a:r>
              <a:rPr lang="en-US" dirty="0" smtClean="0"/>
              <a:t>Next week, we will:</a:t>
            </a:r>
          </a:p>
          <a:p>
            <a:pPr lvl="1"/>
            <a:r>
              <a:rPr lang="en-US" dirty="0" smtClean="0"/>
              <a:t>Learn how to use a Raspberry Pi</a:t>
            </a:r>
          </a:p>
          <a:p>
            <a:pPr lvl="1"/>
            <a:r>
              <a:rPr lang="en-US" dirty="0" smtClean="0"/>
              <a:t>See the different ways to connect a Raspberry Pi</a:t>
            </a:r>
          </a:p>
          <a:p>
            <a:pPr lvl="1"/>
            <a:r>
              <a:rPr lang="en-US" dirty="0" smtClean="0"/>
              <a:t>Boot and login to Raspberry Pi</a:t>
            </a:r>
            <a:endParaRPr lang="en-US" dirty="0"/>
          </a:p>
        </p:txBody>
      </p:sp>
    </p:spTree>
    <p:extLst>
      <p:ext uri="{BB962C8B-B14F-4D97-AF65-F5344CB8AC3E}">
        <p14:creationId xmlns:p14="http://schemas.microsoft.com/office/powerpoint/2010/main" val="18338920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Hacking Minecraft with Python</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49404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is Minecraft Pi?</a:t>
            </a:r>
            <a:endParaRPr lang="en-GB" dirty="0"/>
          </a:p>
        </p:txBody>
      </p:sp>
      <p:sp>
        <p:nvSpPr>
          <p:cNvPr id="4" name="Content Placeholder 3"/>
          <p:cNvSpPr>
            <a:spLocks noGrp="1"/>
          </p:cNvSpPr>
          <p:nvPr>
            <p:ph idx="1"/>
          </p:nvPr>
        </p:nvSpPr>
        <p:spPr/>
        <p:txBody>
          <a:bodyPr>
            <a:normAutofit/>
          </a:bodyPr>
          <a:lstStyle/>
          <a:p>
            <a:r>
              <a:rPr lang="en-GB" dirty="0" smtClean="0"/>
              <a:t>Minecraft is a program which lets you build virtual worlds, block-by-block, in a range of different materials</a:t>
            </a:r>
            <a:r>
              <a:rPr lang="en-GB" dirty="0" smtClean="0"/>
              <a:t>.</a:t>
            </a:r>
            <a:endParaRPr lang="en-GB" dirty="0"/>
          </a:p>
          <a:p>
            <a:r>
              <a:rPr lang="en-GB" dirty="0" smtClean="0"/>
              <a:t>You get a basic world given to you, it is then up to you what goes into it</a:t>
            </a:r>
            <a:r>
              <a:rPr lang="en-GB" dirty="0" smtClean="0"/>
              <a:t>.</a:t>
            </a:r>
            <a:endParaRPr lang="en-GB" dirty="0"/>
          </a:p>
          <a:p>
            <a:r>
              <a:rPr lang="en-GB" dirty="0" smtClean="0"/>
              <a:t>Minecraft Pi is an early </a:t>
            </a:r>
            <a:r>
              <a:rPr lang="en-GB" b="1" dirty="0" smtClean="0"/>
              <a:t>development</a:t>
            </a:r>
            <a:r>
              <a:rPr lang="en-GB" dirty="0" smtClean="0"/>
              <a:t> version of Minecraft Pocket Edition for phones &amp; tablets.</a:t>
            </a:r>
            <a:endParaRPr lang="en-GB" dirty="0"/>
          </a:p>
        </p:txBody>
      </p:sp>
    </p:spTree>
    <p:extLst>
      <p:ext uri="{BB962C8B-B14F-4D97-AF65-F5344CB8AC3E}">
        <p14:creationId xmlns:p14="http://schemas.microsoft.com/office/powerpoint/2010/main" val="2050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Minecraft is </a:t>
            </a:r>
            <a:r>
              <a:rPr lang="en-GB" u="sng" dirty="0" smtClean="0"/>
              <a:t>deliberately</a:t>
            </a:r>
            <a:r>
              <a:rPr lang="en-GB" dirty="0" smtClean="0"/>
              <a:t> ‘blocky’ like LEGO, because it is easy to build when your bricks are the same shape</a:t>
            </a:r>
            <a:r>
              <a:rPr lang="en-GB" dirty="0" smtClean="0"/>
              <a:t>!</a:t>
            </a:r>
            <a:endParaRPr lang="en-GB" dirty="0"/>
          </a:p>
          <a:p>
            <a:r>
              <a:rPr lang="en-GB" dirty="0" smtClean="0"/>
              <a:t>The blocks are </a:t>
            </a:r>
            <a:r>
              <a:rPr lang="en-GB" u="sng" dirty="0" smtClean="0"/>
              <a:t>deliberately</a:t>
            </a:r>
            <a:r>
              <a:rPr lang="en-GB" dirty="0" smtClean="0"/>
              <a:t> NOT highly detailed as this means the graphics can be drawn/updated quickly as you move around</a:t>
            </a:r>
            <a:r>
              <a:rPr lang="en-GB" dirty="0" smtClean="0"/>
              <a:t>.</a:t>
            </a:r>
            <a:endParaRPr lang="en-GB" dirty="0"/>
          </a:p>
          <a:p>
            <a:r>
              <a:rPr lang="en-GB" dirty="0" smtClean="0"/>
              <a:t>The Pi edition is special because it is </a:t>
            </a:r>
            <a:r>
              <a:rPr lang="en-GB" b="1" u="sng" dirty="0" smtClean="0"/>
              <a:t>not</a:t>
            </a:r>
            <a:r>
              <a:rPr lang="en-GB" dirty="0" smtClean="0"/>
              <a:t> ‘locked down’ so you can code straight into it and make ‘Magic happen.’</a:t>
            </a:r>
            <a:endParaRPr lang="en-GB" dirty="0"/>
          </a:p>
        </p:txBody>
      </p:sp>
      <p:sp>
        <p:nvSpPr>
          <p:cNvPr id="3" name="Title 2"/>
          <p:cNvSpPr>
            <a:spLocks noGrp="1"/>
          </p:cNvSpPr>
          <p:nvPr>
            <p:ph type="title"/>
          </p:nvPr>
        </p:nvSpPr>
        <p:spPr/>
        <p:txBody>
          <a:bodyPr>
            <a:normAutofit/>
          </a:bodyPr>
          <a:lstStyle/>
          <a:p>
            <a:r>
              <a:rPr lang="en-GB" dirty="0" smtClean="0"/>
              <a:t>“It looks rubbish!”</a:t>
            </a:r>
            <a:endParaRPr lang="en-GB" dirty="0"/>
          </a:p>
        </p:txBody>
      </p:sp>
    </p:spTree>
    <p:extLst>
      <p:ext uri="{BB962C8B-B14F-4D97-AF65-F5344CB8AC3E}">
        <p14:creationId xmlns:p14="http://schemas.microsoft.com/office/powerpoint/2010/main" val="100326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Moving around in Minecraft</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61169651"/>
              </p:ext>
            </p:extLst>
          </p:nvPr>
        </p:nvGraphicFramePr>
        <p:xfrm>
          <a:off x="6710317" y="2005430"/>
          <a:ext cx="4439816" cy="3108960"/>
        </p:xfrm>
        <a:graphic>
          <a:graphicData uri="http://schemas.openxmlformats.org/drawingml/2006/table">
            <a:tbl>
              <a:tblPr firstRow="1" bandRow="1">
                <a:tableStyleId>{5A111915-BE36-4E01-A7E5-04B1672EAD32}</a:tableStyleId>
              </a:tblPr>
              <a:tblGrid>
                <a:gridCol w="2077418"/>
                <a:gridCol w="2362398"/>
              </a:tblGrid>
              <a:tr h="370840">
                <a:tc>
                  <a:txBody>
                    <a:bodyPr/>
                    <a:lstStyle/>
                    <a:p>
                      <a:pPr algn="ctr"/>
                      <a:r>
                        <a:rPr lang="en-GB" dirty="0" smtClean="0"/>
                        <a:t>Key</a:t>
                      </a:r>
                      <a:endParaRPr lang="en-GB" dirty="0"/>
                    </a:p>
                  </a:txBody>
                  <a:tcPr/>
                </a:tc>
                <a:tc>
                  <a:txBody>
                    <a:bodyPr/>
                    <a:lstStyle/>
                    <a:p>
                      <a:pPr algn="ctr"/>
                      <a:r>
                        <a:rPr lang="en-GB" dirty="0" smtClean="0"/>
                        <a:t>Action</a:t>
                      </a:r>
                      <a:endParaRPr lang="en-GB" dirty="0"/>
                    </a:p>
                  </a:txBody>
                  <a:tcPr/>
                </a:tc>
              </a:tr>
              <a:tr h="370840">
                <a:tc>
                  <a:txBody>
                    <a:bodyPr/>
                    <a:lstStyle/>
                    <a:p>
                      <a:pPr algn="ctr"/>
                      <a:r>
                        <a:rPr lang="en-GB" dirty="0" smtClean="0"/>
                        <a:t>Space</a:t>
                      </a:r>
                      <a:endParaRPr lang="en-GB" dirty="0"/>
                    </a:p>
                  </a:txBody>
                  <a:tcPr>
                    <a:solidFill>
                      <a:schemeClr val="bg1"/>
                    </a:solidFill>
                  </a:tcPr>
                </a:tc>
                <a:tc>
                  <a:txBody>
                    <a:bodyPr/>
                    <a:lstStyle/>
                    <a:p>
                      <a:pPr algn="ctr"/>
                      <a:r>
                        <a:rPr lang="en-GB" dirty="0" smtClean="0"/>
                        <a:t>Jump</a:t>
                      </a:r>
                      <a:endParaRPr lang="en-GB" dirty="0"/>
                    </a:p>
                  </a:txBody>
                  <a:tcPr>
                    <a:solidFill>
                      <a:schemeClr val="bg1"/>
                    </a:solidFill>
                  </a:tcPr>
                </a:tc>
              </a:tr>
              <a:tr h="370840">
                <a:tc>
                  <a:txBody>
                    <a:bodyPr/>
                    <a:lstStyle/>
                    <a:p>
                      <a:pPr algn="ctr"/>
                      <a:r>
                        <a:rPr lang="en-GB" dirty="0" smtClean="0"/>
                        <a:t>Double-Tap Space</a:t>
                      </a:r>
                      <a:endParaRPr lang="en-GB" dirty="0"/>
                    </a:p>
                  </a:txBody>
                  <a:tcPr>
                    <a:solidFill>
                      <a:schemeClr val="bg1"/>
                    </a:solidFill>
                  </a:tcPr>
                </a:tc>
                <a:tc>
                  <a:txBody>
                    <a:bodyPr/>
                    <a:lstStyle/>
                    <a:p>
                      <a:pPr algn="ctr"/>
                      <a:r>
                        <a:rPr lang="en-GB" dirty="0" smtClean="0"/>
                        <a:t>Fly or Land</a:t>
                      </a:r>
                      <a:endParaRPr lang="en-GB" dirty="0"/>
                    </a:p>
                  </a:txBody>
                  <a:tcPr>
                    <a:solidFill>
                      <a:schemeClr val="bg1"/>
                    </a:solidFill>
                  </a:tcPr>
                </a:tc>
              </a:tr>
              <a:tr h="370840">
                <a:tc>
                  <a:txBody>
                    <a:bodyPr/>
                    <a:lstStyle/>
                    <a:p>
                      <a:pPr algn="ctr"/>
                      <a:r>
                        <a:rPr lang="en-GB" dirty="0" smtClean="0"/>
                        <a:t>Shift</a:t>
                      </a:r>
                      <a:endParaRPr lang="en-GB" dirty="0"/>
                    </a:p>
                  </a:txBody>
                  <a:tcPr>
                    <a:solidFill>
                      <a:schemeClr val="bg1"/>
                    </a:solidFill>
                  </a:tcPr>
                </a:tc>
                <a:tc>
                  <a:txBody>
                    <a:bodyPr/>
                    <a:lstStyle/>
                    <a:p>
                      <a:pPr algn="ctr"/>
                      <a:r>
                        <a:rPr lang="en-GB" dirty="0" smtClean="0"/>
                        <a:t>Duck</a:t>
                      </a:r>
                      <a:endParaRPr lang="en-GB" dirty="0"/>
                    </a:p>
                  </a:txBody>
                  <a:tcPr>
                    <a:solidFill>
                      <a:schemeClr val="bg1"/>
                    </a:solidFill>
                  </a:tcPr>
                </a:tc>
              </a:tr>
              <a:tr h="370840">
                <a:tc>
                  <a:txBody>
                    <a:bodyPr/>
                    <a:lstStyle/>
                    <a:p>
                      <a:pPr algn="ctr"/>
                      <a:r>
                        <a:rPr lang="en-GB" dirty="0" smtClean="0"/>
                        <a:t>E</a:t>
                      </a:r>
                      <a:endParaRPr lang="en-GB" dirty="0"/>
                    </a:p>
                  </a:txBody>
                  <a:tcPr>
                    <a:solidFill>
                      <a:schemeClr val="bg1"/>
                    </a:solidFill>
                  </a:tcPr>
                </a:tc>
                <a:tc>
                  <a:txBody>
                    <a:bodyPr/>
                    <a:lstStyle/>
                    <a:p>
                      <a:pPr algn="ctr"/>
                      <a:r>
                        <a:rPr lang="en-GB" dirty="0" smtClean="0"/>
                        <a:t>Inventory</a:t>
                      </a:r>
                      <a:endParaRPr lang="en-GB" dirty="0"/>
                    </a:p>
                  </a:txBody>
                  <a:tcPr>
                    <a:solidFill>
                      <a:schemeClr val="bg1"/>
                    </a:solidFill>
                  </a:tcPr>
                </a:tc>
              </a:tr>
              <a:tr h="370840">
                <a:tc>
                  <a:txBody>
                    <a:bodyPr/>
                    <a:lstStyle/>
                    <a:p>
                      <a:pPr algn="ctr"/>
                      <a:r>
                        <a:rPr lang="en-GB" dirty="0" smtClean="0"/>
                        <a:t>Esc</a:t>
                      </a:r>
                      <a:endParaRPr lang="en-GB" dirty="0"/>
                    </a:p>
                  </a:txBody>
                  <a:tcPr>
                    <a:solidFill>
                      <a:schemeClr val="bg1"/>
                    </a:solidFill>
                  </a:tcPr>
                </a:tc>
                <a:tc>
                  <a:txBody>
                    <a:bodyPr/>
                    <a:lstStyle/>
                    <a:p>
                      <a:pPr algn="ctr"/>
                      <a:r>
                        <a:rPr lang="en-GB" dirty="0" smtClean="0"/>
                        <a:t>Back to Menu</a:t>
                      </a:r>
                      <a:endParaRPr lang="en-GB" dirty="0"/>
                    </a:p>
                  </a:txBody>
                  <a:tcPr>
                    <a:solidFill>
                      <a:schemeClr val="bg1"/>
                    </a:solidFill>
                  </a:tcPr>
                </a:tc>
              </a:tr>
            </a:tbl>
          </a:graphicData>
        </a:graphic>
      </p:graphicFrame>
      <p:grpSp>
        <p:nvGrpSpPr>
          <p:cNvPr id="11" name="Group 10"/>
          <p:cNvGrpSpPr/>
          <p:nvPr/>
        </p:nvGrpSpPr>
        <p:grpSpPr>
          <a:xfrm>
            <a:off x="3445725" y="1826281"/>
            <a:ext cx="2789915" cy="2071275"/>
            <a:chOff x="2966924" y="2095940"/>
            <a:chExt cx="2789915" cy="207127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5356" y="2409828"/>
              <a:ext cx="2129821" cy="144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rot="16200000">
              <a:off x="2817280" y="3283891"/>
              <a:ext cx="668620" cy="369332"/>
            </a:xfrm>
            <a:prstGeom prst="rect">
              <a:avLst/>
            </a:prstGeom>
            <a:noFill/>
            <a:ln>
              <a:noFill/>
            </a:ln>
          </p:spPr>
          <p:txBody>
            <a:bodyPr wrap="square" rtlCol="0">
              <a:spAutoFit/>
            </a:bodyPr>
            <a:lstStyle/>
            <a:p>
              <a:pPr algn="ctr"/>
              <a:r>
                <a:rPr lang="en-GB" dirty="0"/>
                <a:t>LEFT</a:t>
              </a:r>
              <a:endParaRPr lang="en-GB" dirty="0"/>
            </a:p>
          </p:txBody>
        </p:sp>
        <p:sp>
          <p:nvSpPr>
            <p:cNvPr id="7" name="TextBox 6"/>
            <p:cNvSpPr txBox="1"/>
            <p:nvPr/>
          </p:nvSpPr>
          <p:spPr>
            <a:xfrm rot="5400000">
              <a:off x="5158151" y="3298316"/>
              <a:ext cx="828044" cy="369332"/>
            </a:xfrm>
            <a:prstGeom prst="rect">
              <a:avLst/>
            </a:prstGeom>
            <a:noFill/>
            <a:ln>
              <a:noFill/>
            </a:ln>
          </p:spPr>
          <p:txBody>
            <a:bodyPr wrap="square" rtlCol="0">
              <a:spAutoFit/>
            </a:bodyPr>
            <a:lstStyle/>
            <a:p>
              <a:pPr algn="ctr"/>
              <a:r>
                <a:rPr lang="en-GB" dirty="0"/>
                <a:t>RIGHT</a:t>
              </a:r>
              <a:endParaRPr lang="en-GB" dirty="0"/>
            </a:p>
          </p:txBody>
        </p:sp>
        <p:sp>
          <p:nvSpPr>
            <p:cNvPr id="8" name="TextBox 7"/>
            <p:cNvSpPr txBox="1"/>
            <p:nvPr/>
          </p:nvSpPr>
          <p:spPr>
            <a:xfrm>
              <a:off x="4031425" y="2095940"/>
              <a:ext cx="697684" cy="369332"/>
            </a:xfrm>
            <a:prstGeom prst="rect">
              <a:avLst/>
            </a:prstGeom>
            <a:noFill/>
            <a:ln>
              <a:noFill/>
            </a:ln>
          </p:spPr>
          <p:txBody>
            <a:bodyPr wrap="square" rtlCol="0">
              <a:spAutoFit/>
            </a:bodyPr>
            <a:lstStyle/>
            <a:p>
              <a:pPr algn="ctr"/>
              <a:r>
                <a:rPr lang="en-GB" dirty="0"/>
                <a:t>UP</a:t>
              </a:r>
              <a:endParaRPr lang="en-GB" dirty="0"/>
            </a:p>
          </p:txBody>
        </p:sp>
        <p:sp>
          <p:nvSpPr>
            <p:cNvPr id="9" name="TextBox 8"/>
            <p:cNvSpPr txBox="1"/>
            <p:nvPr/>
          </p:nvSpPr>
          <p:spPr>
            <a:xfrm>
              <a:off x="3851920" y="3797883"/>
              <a:ext cx="1000811" cy="369332"/>
            </a:xfrm>
            <a:prstGeom prst="rect">
              <a:avLst/>
            </a:prstGeom>
            <a:noFill/>
            <a:ln>
              <a:noFill/>
            </a:ln>
          </p:spPr>
          <p:txBody>
            <a:bodyPr wrap="square" rtlCol="0">
              <a:spAutoFit/>
            </a:bodyPr>
            <a:lstStyle/>
            <a:p>
              <a:pPr algn="ctr"/>
              <a:r>
                <a:rPr lang="en-GB" dirty="0"/>
                <a:t>DOWN</a:t>
              </a:r>
              <a:endParaRPr lang="en-GB" dirty="0"/>
            </a:p>
          </p:txBody>
        </p:sp>
      </p:grpSp>
      <p:grpSp>
        <p:nvGrpSpPr>
          <p:cNvPr id="16" name="Group 15"/>
          <p:cNvGrpSpPr/>
          <p:nvPr/>
        </p:nvGrpSpPr>
        <p:grpSpPr>
          <a:xfrm>
            <a:off x="1306384" y="1682265"/>
            <a:ext cx="2097526" cy="4896543"/>
            <a:chOff x="107504" y="1844824"/>
            <a:chExt cx="2097526" cy="4896543"/>
          </a:xfrm>
        </p:grpSpPr>
        <p:grpSp>
          <p:nvGrpSpPr>
            <p:cNvPr id="10" name="Group 9"/>
            <p:cNvGrpSpPr/>
            <p:nvPr/>
          </p:nvGrpSpPr>
          <p:grpSpPr>
            <a:xfrm>
              <a:off x="539552" y="1844824"/>
              <a:ext cx="1224136" cy="4824536"/>
              <a:chOff x="431540" y="1844824"/>
              <a:chExt cx="1224136" cy="4824536"/>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540" y="2563082"/>
                <a:ext cx="1224136" cy="4106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31540" y="1844824"/>
                <a:ext cx="1224136" cy="646331"/>
              </a:xfrm>
              <a:prstGeom prst="rect">
                <a:avLst/>
              </a:prstGeom>
              <a:noFill/>
              <a:ln>
                <a:noFill/>
              </a:ln>
            </p:spPr>
            <p:txBody>
              <a:bodyPr wrap="square" rtlCol="0">
                <a:spAutoFit/>
              </a:bodyPr>
              <a:lstStyle/>
              <a:p>
                <a:pPr algn="ctr"/>
                <a:r>
                  <a:rPr lang="en-GB" dirty="0"/>
                  <a:t>SPIN CAMERA</a:t>
                </a:r>
                <a:endParaRPr lang="en-GB" dirty="0"/>
              </a:p>
            </p:txBody>
          </p:sp>
        </p:grpSp>
        <p:sp>
          <p:nvSpPr>
            <p:cNvPr id="12" name="TextBox 11"/>
            <p:cNvSpPr txBox="1"/>
            <p:nvPr/>
          </p:nvSpPr>
          <p:spPr>
            <a:xfrm rot="16200000">
              <a:off x="-492057" y="5468721"/>
              <a:ext cx="1568454" cy="369332"/>
            </a:xfrm>
            <a:prstGeom prst="rect">
              <a:avLst/>
            </a:prstGeom>
            <a:noFill/>
            <a:ln>
              <a:noFill/>
            </a:ln>
          </p:spPr>
          <p:txBody>
            <a:bodyPr wrap="square" rtlCol="0">
              <a:spAutoFit/>
            </a:bodyPr>
            <a:lstStyle/>
            <a:p>
              <a:pPr algn="ctr"/>
              <a:r>
                <a:rPr lang="en-GB" dirty="0"/>
                <a:t>PLACE BLOCK</a:t>
              </a:r>
              <a:endParaRPr lang="en-GB" dirty="0"/>
            </a:p>
          </p:txBody>
        </p:sp>
        <p:sp>
          <p:nvSpPr>
            <p:cNvPr id="19" name="TextBox 18"/>
            <p:cNvSpPr txBox="1"/>
            <p:nvPr/>
          </p:nvSpPr>
          <p:spPr>
            <a:xfrm rot="16200000">
              <a:off x="993794" y="5530132"/>
              <a:ext cx="2053139" cy="369332"/>
            </a:xfrm>
            <a:prstGeom prst="rect">
              <a:avLst/>
            </a:prstGeom>
            <a:noFill/>
            <a:ln>
              <a:noFill/>
            </a:ln>
          </p:spPr>
          <p:txBody>
            <a:bodyPr wrap="square" rtlCol="0">
              <a:spAutoFit/>
            </a:bodyPr>
            <a:lstStyle/>
            <a:p>
              <a:pPr algn="ctr"/>
              <a:r>
                <a:rPr lang="en-GB" dirty="0"/>
                <a:t>DESTROY BLOCK</a:t>
              </a:r>
              <a:endParaRPr lang="en-GB" dirty="0"/>
            </a:p>
          </p:txBody>
        </p:sp>
        <p:sp>
          <p:nvSpPr>
            <p:cNvPr id="15" name="Right Arrow 14"/>
            <p:cNvSpPr/>
            <p:nvPr/>
          </p:nvSpPr>
          <p:spPr>
            <a:xfrm>
              <a:off x="476836" y="5085184"/>
              <a:ext cx="278740"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21" name="Right Arrow 20"/>
            <p:cNvSpPr/>
            <p:nvPr/>
          </p:nvSpPr>
          <p:spPr>
            <a:xfrm flipH="1">
              <a:off x="1507188" y="5085184"/>
              <a:ext cx="278740"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9212201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can I code in Minecraft Pi?</a:t>
            </a:r>
            <a:endParaRPr lang="en-US" dirty="0"/>
          </a:p>
        </p:txBody>
      </p:sp>
      <p:sp>
        <p:nvSpPr>
          <p:cNvPr id="5" name="Content Placeholder 4"/>
          <p:cNvSpPr>
            <a:spLocks noGrp="1"/>
          </p:cNvSpPr>
          <p:nvPr>
            <p:ph idx="1"/>
          </p:nvPr>
        </p:nvSpPr>
        <p:spPr/>
        <p:txBody>
          <a:bodyPr/>
          <a:lstStyle/>
          <a:p>
            <a:r>
              <a:rPr lang="en-US" dirty="0" smtClean="0"/>
              <a:t>Teleport your character</a:t>
            </a:r>
          </a:p>
          <a:p>
            <a:r>
              <a:rPr lang="en-US" dirty="0" smtClean="0"/>
              <a:t>Build things</a:t>
            </a:r>
          </a:p>
          <a:p>
            <a:r>
              <a:rPr lang="en-US" dirty="0" smtClean="0"/>
              <a:t>Create secret rooms</a:t>
            </a:r>
          </a:p>
          <a:p>
            <a:r>
              <a:rPr lang="mr-IN" dirty="0" smtClean="0"/>
              <a:t>…</a:t>
            </a:r>
            <a:r>
              <a:rPr lang="en-US" dirty="0" smtClean="0"/>
              <a:t>just about anything you can imagine!</a:t>
            </a:r>
            <a:endParaRPr lang="en-US" dirty="0"/>
          </a:p>
        </p:txBody>
      </p:sp>
    </p:spTree>
    <p:extLst>
      <p:ext uri="{BB962C8B-B14F-4D97-AF65-F5344CB8AC3E}">
        <p14:creationId xmlns:p14="http://schemas.microsoft.com/office/powerpoint/2010/main" val="81240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t>
            </a:r>
            <a:r>
              <a:rPr lang="en-US" dirty="0" smtClean="0"/>
              <a:t>Class</a:t>
            </a:r>
            <a:endParaRPr lang="en-US" dirty="0"/>
          </a:p>
        </p:txBody>
      </p:sp>
      <p:sp>
        <p:nvSpPr>
          <p:cNvPr id="3" name="Content Placeholder 2"/>
          <p:cNvSpPr>
            <a:spLocks noGrp="1"/>
          </p:cNvSpPr>
          <p:nvPr>
            <p:ph idx="1"/>
          </p:nvPr>
        </p:nvSpPr>
        <p:spPr/>
        <p:txBody>
          <a:bodyPr>
            <a:normAutofit/>
          </a:bodyPr>
          <a:lstStyle/>
          <a:p>
            <a:r>
              <a:rPr lang="en-US" dirty="0"/>
              <a:t>Each Wednesday at 7:00 PM we will meet in the dock in the game room (this room</a:t>
            </a:r>
            <a:r>
              <a:rPr lang="en-US" dirty="0" smtClean="0"/>
              <a:t>).</a:t>
            </a:r>
          </a:p>
          <a:p>
            <a:r>
              <a:rPr lang="en-US" dirty="0" smtClean="0"/>
              <a:t>Class Agenda</a:t>
            </a:r>
            <a:endParaRPr lang="en-US" dirty="0"/>
          </a:p>
          <a:p>
            <a:pPr lvl="1"/>
            <a:r>
              <a:rPr lang="en-US" dirty="0" smtClean="0"/>
              <a:t>Bible </a:t>
            </a:r>
            <a:r>
              <a:rPr lang="en-US" dirty="0"/>
              <a:t>Study: 10-15 minutes</a:t>
            </a:r>
          </a:p>
          <a:p>
            <a:pPr lvl="1"/>
            <a:r>
              <a:rPr lang="en-US" dirty="0" smtClean="0"/>
              <a:t>The Raspberry Pi: 5-10 minutes</a:t>
            </a:r>
          </a:p>
          <a:p>
            <a:pPr lvl="1"/>
            <a:r>
              <a:rPr lang="en-US" dirty="0" smtClean="0"/>
              <a:t>Hacking Minecraft with Python: </a:t>
            </a:r>
            <a:r>
              <a:rPr lang="en-US" dirty="0"/>
              <a:t>30-45 minutes</a:t>
            </a:r>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r>
              <a:rPr lang="mr-IN" dirty="0" smtClean="0"/>
              <a:t>…</a:t>
            </a:r>
            <a:endParaRPr lang="en-US" dirty="0"/>
          </a:p>
        </p:txBody>
      </p:sp>
      <p:sp>
        <p:nvSpPr>
          <p:cNvPr id="3" name="Content Placeholder 2"/>
          <p:cNvSpPr>
            <a:spLocks noGrp="1"/>
          </p:cNvSpPr>
          <p:nvPr>
            <p:ph idx="1"/>
          </p:nvPr>
        </p:nvSpPr>
        <p:spPr/>
        <p:txBody>
          <a:bodyPr/>
          <a:lstStyle/>
          <a:p>
            <a:r>
              <a:rPr lang="en-US" dirty="0" smtClean="0"/>
              <a:t>Next week, we will:</a:t>
            </a:r>
          </a:p>
          <a:p>
            <a:pPr lvl="1"/>
            <a:r>
              <a:rPr lang="en-US" dirty="0" smtClean="0"/>
              <a:t>See a short Minecraft + Python tutorial</a:t>
            </a:r>
          </a:p>
          <a:p>
            <a:pPr lvl="1"/>
            <a:r>
              <a:rPr lang="en-US" dirty="0" smtClean="0"/>
              <a:t>Learn how to get started coding in Minecraft</a:t>
            </a:r>
          </a:p>
          <a:p>
            <a:pPr lvl="1"/>
            <a:r>
              <a:rPr lang="en-US" dirty="0" smtClean="0"/>
              <a:t>Teleport Steve!</a:t>
            </a:r>
            <a:endParaRPr lang="en-US" dirty="0"/>
          </a:p>
        </p:txBody>
      </p:sp>
    </p:spTree>
    <p:extLst>
      <p:ext uri="{BB962C8B-B14F-4D97-AF65-F5344CB8AC3E}">
        <p14:creationId xmlns:p14="http://schemas.microsoft.com/office/powerpoint/2010/main" val="609842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 Repository</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4184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 </a:t>
            </a:r>
            <a:r>
              <a:rPr lang="en-US" dirty="0" smtClean="0"/>
              <a:t>Repository</a:t>
            </a:r>
            <a:endParaRPr lang="en-US" dirty="0"/>
          </a:p>
        </p:txBody>
      </p:sp>
      <p:sp>
        <p:nvSpPr>
          <p:cNvPr id="5" name="Content Placeholder 4"/>
          <p:cNvSpPr>
            <a:spLocks noGrp="1"/>
          </p:cNvSpPr>
          <p:nvPr>
            <p:ph idx="1"/>
          </p:nvPr>
        </p:nvSpPr>
        <p:spPr/>
        <p:txBody>
          <a:bodyPr/>
          <a:lstStyle/>
          <a:p>
            <a:r>
              <a:rPr lang="en-US" dirty="0" smtClean="0"/>
              <a:t>All of the class files will be saved online in a special repository that you can access from home.</a:t>
            </a:r>
          </a:p>
          <a:p>
            <a:r>
              <a:rPr lang="en-US" dirty="0" smtClean="0"/>
              <a:t>It uses a service called Github</a:t>
            </a:r>
          </a:p>
          <a:p>
            <a:r>
              <a:rPr lang="en-US" dirty="0"/>
              <a:t>URL: https://</a:t>
            </a:r>
            <a:r>
              <a:rPr lang="en-US" dirty="0"/>
              <a:t>github.com/ChuckBell/Mines-Minerals-and-Minecraft</a:t>
            </a:r>
            <a:endParaRPr lang="en-US" dirty="0"/>
          </a:p>
        </p:txBody>
      </p:sp>
    </p:spTree>
    <p:extLst>
      <p:ext uri="{BB962C8B-B14F-4D97-AF65-F5344CB8AC3E}">
        <p14:creationId xmlns:p14="http://schemas.microsoft.com/office/powerpoint/2010/main" val="1061721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Using the Class Repository (Github)</a:t>
            </a:r>
            <a:endParaRPr lang="en-US" cap="none" dirty="0"/>
          </a:p>
        </p:txBody>
      </p:sp>
      <p:sp>
        <p:nvSpPr>
          <p:cNvPr id="3" name="Content Placeholder 2"/>
          <p:cNvSpPr>
            <a:spLocks noGrp="1"/>
          </p:cNvSpPr>
          <p:nvPr>
            <p:ph idx="1"/>
          </p:nvPr>
        </p:nvSpPr>
        <p:spPr/>
        <p:txBody>
          <a:bodyPr>
            <a:normAutofit fontScale="62500" lnSpcReduction="20000"/>
          </a:bodyPr>
          <a:lstStyle/>
          <a:p>
            <a:r>
              <a:rPr lang="en-US" dirty="0" smtClean="0"/>
              <a:t>What is Github?</a:t>
            </a:r>
          </a:p>
          <a:p>
            <a:pPr lvl="1"/>
            <a:r>
              <a:rPr lang="en-US" dirty="0"/>
              <a:t>Github is a </a:t>
            </a:r>
            <a:r>
              <a:rPr lang="en-US" dirty="0" smtClean="0"/>
              <a:t>code hosting and sharing website</a:t>
            </a:r>
            <a:endParaRPr lang="en-US" dirty="0"/>
          </a:p>
          <a:p>
            <a:pPr lvl="1"/>
            <a:r>
              <a:rPr lang="en-US" dirty="0"/>
              <a:t>Github, like many code hosting websites, allows for </a:t>
            </a:r>
            <a:r>
              <a:rPr lang="en-US" dirty="0" smtClean="0"/>
              <a:t>public access to code but private access to updates (can only update by invitation)</a:t>
            </a:r>
            <a:endParaRPr lang="en-US" dirty="0"/>
          </a:p>
          <a:p>
            <a:pPr lvl="1"/>
            <a:r>
              <a:rPr lang="en-US" dirty="0"/>
              <a:t>This allows for interested programmers to take part in furthering </a:t>
            </a:r>
            <a:r>
              <a:rPr lang="en-US" dirty="0" smtClean="0"/>
              <a:t>development</a:t>
            </a:r>
          </a:p>
          <a:p>
            <a:r>
              <a:rPr lang="en-US" dirty="0" smtClean="0"/>
              <a:t>Why use code sharing services?</a:t>
            </a:r>
          </a:p>
          <a:p>
            <a:pPr lvl="1"/>
            <a:r>
              <a:rPr lang="en-US" dirty="0"/>
              <a:t>Easy to distribute </a:t>
            </a:r>
            <a:r>
              <a:rPr lang="en-US" dirty="0" smtClean="0"/>
              <a:t>work</a:t>
            </a:r>
            <a:endParaRPr lang="en-US" dirty="0"/>
          </a:p>
          <a:p>
            <a:pPr lvl="1"/>
            <a:r>
              <a:rPr lang="en-US" dirty="0"/>
              <a:t>Easy to improve on the work of </a:t>
            </a:r>
            <a:r>
              <a:rPr lang="en-US" dirty="0" smtClean="0"/>
              <a:t>others</a:t>
            </a:r>
            <a:endParaRPr lang="en-US" dirty="0"/>
          </a:p>
          <a:p>
            <a:pPr lvl="1"/>
            <a:r>
              <a:rPr lang="en-US" dirty="0"/>
              <a:t>Easy to take help from </a:t>
            </a:r>
            <a:r>
              <a:rPr lang="en-US" dirty="0" smtClean="0"/>
              <a:t>others</a:t>
            </a:r>
          </a:p>
          <a:p>
            <a:r>
              <a:rPr lang="en-US" dirty="0" smtClean="0"/>
              <a:t>There are three ways to use Github.</a:t>
            </a:r>
          </a:p>
          <a:p>
            <a:pPr lvl="1"/>
            <a:r>
              <a:rPr lang="en-US" dirty="0" smtClean="0"/>
              <a:t>Browse to the files and download them individually and/or view the files.</a:t>
            </a:r>
          </a:p>
          <a:p>
            <a:pPr lvl="1"/>
            <a:r>
              <a:rPr lang="en-US" dirty="0" smtClean="0"/>
              <a:t>Download the files in a .zip file and extract it on your PC.</a:t>
            </a:r>
          </a:p>
          <a:p>
            <a:pPr lvl="1"/>
            <a:r>
              <a:rPr lang="en-US" dirty="0" smtClean="0"/>
              <a:t>Clone the repository (advanced)</a:t>
            </a:r>
            <a:endParaRPr lang="en-US" dirty="0"/>
          </a:p>
        </p:txBody>
      </p:sp>
    </p:spTree>
    <p:extLst>
      <p:ext uri="{BB962C8B-B14F-4D97-AF65-F5344CB8AC3E}">
        <p14:creationId xmlns:p14="http://schemas.microsoft.com/office/powerpoint/2010/main" val="919442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github: download</a:t>
            </a:r>
            <a:endParaRPr lang="en-US" dirty="0"/>
          </a:p>
        </p:txBody>
      </p:sp>
      <p:pic>
        <p:nvPicPr>
          <p:cNvPr id="5" name="Content Placeholder 4"/>
          <p:cNvPicPr>
            <a:picLocks noGrp="1" noChangeAspect="1"/>
          </p:cNvPicPr>
          <p:nvPr>
            <p:ph idx="1"/>
          </p:nvPr>
        </p:nvPicPr>
        <p:blipFill>
          <a:blip r:embed="rId2"/>
          <a:stretch>
            <a:fillRect/>
          </a:stretch>
        </p:blipFill>
        <p:spPr>
          <a:xfrm>
            <a:off x="842691" y="1465263"/>
            <a:ext cx="10506619" cy="5018087"/>
          </a:xfrm>
          <a:prstGeom prst="rect">
            <a:avLst/>
          </a:prstGeom>
        </p:spPr>
      </p:pic>
    </p:spTree>
    <p:extLst>
      <p:ext uri="{BB962C8B-B14F-4D97-AF65-F5344CB8AC3E}">
        <p14:creationId xmlns:p14="http://schemas.microsoft.com/office/powerpoint/2010/main" val="193083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a:t>
            </a:r>
            <a:r>
              <a:rPr lang="en-US" dirty="0" smtClean="0"/>
              <a:t>Repository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best way to use a Github repository is to “clone” it. </a:t>
            </a:r>
          </a:p>
          <a:p>
            <a:r>
              <a:rPr lang="en-US" dirty="0" smtClean="0"/>
              <a:t>This keeps an active, read-only copy of the repository on your computer.</a:t>
            </a:r>
          </a:p>
          <a:p>
            <a:r>
              <a:rPr lang="en-US" dirty="0" smtClean="0"/>
              <a:t>Requires you to install “Git”, which can be downloaded </a:t>
            </a:r>
            <a:r>
              <a:rPr lang="en-US" dirty="0"/>
              <a:t>from https://</a:t>
            </a:r>
            <a:r>
              <a:rPr lang="en-US" dirty="0" smtClean="0"/>
              <a:t>git-scm.com/downloads</a:t>
            </a:r>
          </a:p>
          <a:p>
            <a:r>
              <a:rPr lang="en-US" dirty="0" smtClean="0"/>
              <a:t>Concepts</a:t>
            </a:r>
          </a:p>
          <a:p>
            <a:pPr lvl="1"/>
            <a:r>
              <a:rPr lang="en-US" dirty="0" smtClean="0"/>
              <a:t>Clone/cloning: make a read-only copy</a:t>
            </a:r>
          </a:p>
          <a:p>
            <a:pPr lvl="1"/>
            <a:r>
              <a:rPr lang="en-US" dirty="0" smtClean="0"/>
              <a:t>Pull: retrieve the latest changes</a:t>
            </a:r>
          </a:p>
          <a:p>
            <a:pPr lvl="1"/>
            <a:r>
              <a:rPr lang="en-US" dirty="0" smtClean="0"/>
              <a:t>Push: send changes to the repository (restricted)</a:t>
            </a:r>
            <a:endParaRPr lang="en-US" dirty="0"/>
          </a:p>
        </p:txBody>
      </p:sp>
    </p:spTree>
    <p:extLst>
      <p:ext uri="{BB962C8B-B14F-4D97-AF65-F5344CB8AC3E}">
        <p14:creationId xmlns:p14="http://schemas.microsoft.com/office/powerpoint/2010/main" val="956422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the </a:t>
            </a:r>
            <a:r>
              <a:rPr lang="en-US" dirty="0" smtClean="0"/>
              <a:t>Repository</a:t>
            </a:r>
            <a:endParaRPr lang="en-US" dirty="0"/>
          </a:p>
        </p:txBody>
      </p:sp>
      <p:sp>
        <p:nvSpPr>
          <p:cNvPr id="3" name="Content Placeholder 2"/>
          <p:cNvSpPr>
            <a:spLocks noGrp="1"/>
          </p:cNvSpPr>
          <p:nvPr>
            <p:ph idx="1"/>
          </p:nvPr>
        </p:nvSpPr>
        <p:spPr>
          <a:xfrm>
            <a:off x="297711" y="2194560"/>
            <a:ext cx="11759609" cy="4024125"/>
          </a:xfrm>
        </p:spPr>
        <p:txBody>
          <a:bodyPr>
            <a:normAutofit/>
          </a:bodyPr>
          <a:lstStyle/>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 cbell$ </a:t>
            </a:r>
            <a:r>
              <a:rPr lang="en-US" sz="2000" b="1" dirty="0">
                <a:solidFill>
                  <a:schemeClr val="accent4">
                    <a:lumMod val="75000"/>
                  </a:schemeClr>
                </a:solidFill>
                <a:latin typeface="Courier New" charset="0"/>
                <a:ea typeface="Courier New" charset="0"/>
                <a:cs typeface="Courier New" charset="0"/>
              </a:rPr>
              <a:t>cd Documents/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mkdir class</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MacBook-Pro:Documents cbell$ </a:t>
            </a:r>
            <a:r>
              <a:rPr lang="en-US" sz="2000" b="1" dirty="0">
                <a:solidFill>
                  <a:schemeClr val="accent4">
                    <a:lumMod val="75000"/>
                  </a:schemeClr>
                </a:solidFill>
                <a:latin typeface="Courier New" charset="0"/>
                <a:ea typeface="Courier New" charset="0"/>
                <a:cs typeface="Courier New" charset="0"/>
              </a:rPr>
              <a:t>cd class</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MacBook-Pro:class </a:t>
            </a:r>
            <a:r>
              <a:rPr lang="en-US" sz="2000" dirty="0">
                <a:solidFill>
                  <a:schemeClr val="accent4">
                    <a:lumMod val="75000"/>
                  </a:schemeClr>
                </a:solidFill>
                <a:latin typeface="Courier New" charset="0"/>
                <a:ea typeface="Courier New" charset="0"/>
                <a:cs typeface="Courier New" charset="0"/>
              </a:rPr>
              <a:t>cbell$ git clone https://</a:t>
            </a:r>
            <a:r>
              <a:rPr lang="en-US" sz="2000" dirty="0" smtClean="0">
                <a:solidFill>
                  <a:schemeClr val="accent4">
                    <a:lumMod val="75000"/>
                  </a:schemeClr>
                </a:solidFill>
                <a:latin typeface="Courier New" charset="0"/>
                <a:ea typeface="Courier New" charset="0"/>
                <a:cs typeface="Courier New" charset="0"/>
              </a:rPr>
              <a:t>github.com/ChuckBell/Mines-Minerals-and-Minecraft.git</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Cloning </a:t>
            </a:r>
            <a:r>
              <a:rPr lang="en-US" sz="2000" dirty="0">
                <a:solidFill>
                  <a:schemeClr val="accent4">
                    <a:lumMod val="75000"/>
                  </a:schemeClr>
                </a:solidFill>
                <a:latin typeface="Courier New" charset="0"/>
                <a:ea typeface="Courier New" charset="0"/>
                <a:cs typeface="Courier New" charset="0"/>
              </a:rPr>
              <a:t>into 'Mines-Minerals-and-Minecraft</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smtClean="0">
                <a:solidFill>
                  <a:schemeClr val="accent4">
                    <a:lumMod val="75000"/>
                  </a:schemeClr>
                </a:solidFill>
                <a:latin typeface="Courier New" charset="0"/>
                <a:ea typeface="Courier New" charset="0"/>
                <a:cs typeface="Courier New" charset="0"/>
              </a:rPr>
              <a:t>remote</a:t>
            </a:r>
            <a:r>
              <a:rPr lang="en-US" sz="2000" dirty="0">
                <a:solidFill>
                  <a:schemeClr val="accent4">
                    <a:lumMod val="75000"/>
                  </a:schemeClr>
                </a:solidFill>
                <a:latin typeface="Courier New" charset="0"/>
                <a:ea typeface="Courier New" charset="0"/>
                <a:cs typeface="Courier New" charset="0"/>
              </a:rPr>
              <a:t>: Counting objects: 17,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Compressing objects: 100% (14/14), done.</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remote: Total 17 (delta 3), reused 7 (delta 1), pack-reused 0</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Unpacking objects: 100% (17/17), done</a:t>
            </a:r>
            <a:r>
              <a:rPr lang="en-US" sz="2000" dirty="0" smtClean="0">
                <a:solidFill>
                  <a:schemeClr val="accent4">
                    <a:lumMod val="75000"/>
                  </a:schemeClr>
                </a:solidFill>
                <a:latin typeface="Courier New" charset="0"/>
                <a:ea typeface="Courier New" charset="0"/>
                <a:cs typeface="Courier New" charset="0"/>
              </a:rPr>
              <a:t>.</a:t>
            </a: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MacBook-Pro:class cbell$ cd </a:t>
            </a:r>
            <a:r>
              <a:rPr lang="en-US" sz="2000" dirty="0">
                <a:solidFill>
                  <a:schemeClr val="accent4">
                    <a:lumMod val="75000"/>
                  </a:schemeClr>
                </a:solidFill>
                <a:latin typeface="Courier New" charset="0"/>
                <a:ea typeface="Courier New" charset="0"/>
                <a:cs typeface="Courier New" charset="0"/>
              </a:rPr>
              <a:t>Mines-Minerals-and-Minecraft/</a:t>
            </a:r>
            <a:endParaRPr lang="en-US" sz="2000" dirty="0" smtClean="0">
              <a:solidFill>
                <a:schemeClr val="accent4">
                  <a:lumMod val="75000"/>
                </a:schemeClr>
              </a:solidFill>
              <a:latin typeface="Courier New" charset="0"/>
              <a:ea typeface="Courier New" charset="0"/>
              <a:cs typeface="Courier New" charset="0"/>
            </a:endParaRPr>
          </a:p>
          <a:p>
            <a:pPr marL="0" indent="0">
              <a:spcBef>
                <a:spcPts val="0"/>
              </a:spcBef>
              <a:buNone/>
            </a:pPr>
            <a:r>
              <a:rPr lang="en-US" sz="2000" dirty="0">
                <a:solidFill>
                  <a:schemeClr val="accent4">
                    <a:lumMod val="75000"/>
                  </a:schemeClr>
                </a:solidFill>
                <a:latin typeface="Courier New" charset="0"/>
                <a:ea typeface="Courier New" charset="0"/>
                <a:cs typeface="Courier New" charset="0"/>
              </a:rPr>
              <a:t>MacBook-Pro:Mines-Minerals-and-Minecraft </a:t>
            </a:r>
            <a:r>
              <a:rPr lang="en-US" sz="2000" dirty="0">
                <a:solidFill>
                  <a:schemeClr val="accent4">
                    <a:lumMod val="75000"/>
                  </a:schemeClr>
                </a:solidFill>
                <a:latin typeface="Courier New" charset="0"/>
                <a:ea typeface="Courier New" charset="0"/>
                <a:cs typeface="Courier New" charset="0"/>
              </a:rPr>
              <a:t>cbell$ </a:t>
            </a:r>
          </a:p>
          <a:p>
            <a:endParaRPr lang="en-US" sz="2000" dirty="0"/>
          </a:p>
        </p:txBody>
      </p:sp>
    </p:spTree>
    <p:extLst>
      <p:ext uri="{BB962C8B-B14F-4D97-AF65-F5344CB8AC3E}">
        <p14:creationId xmlns:p14="http://schemas.microsoft.com/office/powerpoint/2010/main" val="672750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a:t>
            </a:r>
            <a:r>
              <a:rPr lang="en-US" dirty="0" smtClean="0"/>
              <a:t>Study</a:t>
            </a:r>
            <a:endParaRPr lang="en-US" dirty="0"/>
          </a:p>
        </p:txBody>
      </p:sp>
      <p:sp>
        <p:nvSpPr>
          <p:cNvPr id="5" name="Text Placeholder 4"/>
          <p:cNvSpPr>
            <a:spLocks noGrp="1"/>
          </p:cNvSpPr>
          <p:nvPr>
            <p:ph type="body" sz="half" idx="2"/>
          </p:nvPr>
        </p:nvSpPr>
        <p:spPr/>
        <p:txBody>
          <a:bodyPr>
            <a:normAutofit/>
          </a:bodyPr>
          <a:lstStyle/>
          <a:p>
            <a:pPr algn="ctr"/>
            <a:r>
              <a:rPr lang="en-US" sz="4400" dirty="0"/>
              <a:t>Mines and Minerals in the Bible</a:t>
            </a:r>
            <a:endParaRPr lang="en-US" sz="4400"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Mines and Minerals</a:t>
            </a:r>
            <a:endParaRPr lang="en-US" dirty="0"/>
          </a:p>
        </p:txBody>
      </p:sp>
      <p:sp>
        <p:nvSpPr>
          <p:cNvPr id="5" name="Content Placeholder 4"/>
          <p:cNvSpPr>
            <a:spLocks noGrp="1"/>
          </p:cNvSpPr>
          <p:nvPr>
            <p:ph idx="1"/>
          </p:nvPr>
        </p:nvSpPr>
        <p:spPr/>
        <p:txBody>
          <a:bodyPr/>
          <a:lstStyle/>
          <a:p>
            <a:r>
              <a:rPr lang="en-US" dirty="0" smtClean="0"/>
              <a:t>Mining Definition (Webster's Dictionary)</a:t>
            </a:r>
          </a:p>
          <a:p>
            <a:pPr lvl="1"/>
            <a:r>
              <a:rPr lang="en-US" dirty="0" smtClean="0"/>
              <a:t>(</a:t>
            </a:r>
            <a:r>
              <a:rPr lang="en-US" dirty="0"/>
              <a:t>p. pr. &amp; vb. n.) of Mine</a:t>
            </a:r>
            <a:r>
              <a:rPr lang="en-US" dirty="0" smtClean="0"/>
              <a:t>.</a:t>
            </a:r>
          </a:p>
          <a:p>
            <a:pPr lvl="1"/>
            <a:r>
              <a:rPr lang="en-US" dirty="0" smtClean="0"/>
              <a:t>(</a:t>
            </a:r>
            <a:r>
              <a:rPr lang="en-US" dirty="0"/>
              <a:t>n.) The act or business of making mines or of working </a:t>
            </a:r>
            <a:r>
              <a:rPr lang="en-US" dirty="0" smtClean="0"/>
              <a:t>them.</a:t>
            </a:r>
          </a:p>
          <a:p>
            <a:pPr lvl="1"/>
            <a:r>
              <a:rPr lang="en-US" dirty="0" smtClean="0"/>
              <a:t>(a</a:t>
            </a:r>
            <a:r>
              <a:rPr lang="en-US" dirty="0"/>
              <a:t>.) of or pertaining to mines; as, mining engineer; mining machinery; a mining region.</a:t>
            </a:r>
          </a:p>
        </p:txBody>
      </p:sp>
    </p:spTree>
    <p:extLst>
      <p:ext uri="{BB962C8B-B14F-4D97-AF65-F5344CB8AC3E}">
        <p14:creationId xmlns:p14="http://schemas.microsoft.com/office/powerpoint/2010/main" val="1123342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Mines in the Bible</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There are very few references to mines in the Bible</a:t>
            </a:r>
            <a:r>
              <a:rPr lang="en-US" dirty="0" smtClean="0"/>
              <a:t>.</a:t>
            </a:r>
          </a:p>
          <a:p>
            <a:r>
              <a:rPr lang="en-US" dirty="0" smtClean="0"/>
              <a:t>Most of what we know about mining in the Bible comes from Job 28:1-11.</a:t>
            </a:r>
          </a:p>
          <a:p>
            <a:pPr lvl="1"/>
            <a:r>
              <a:rPr lang="en-US" dirty="0"/>
              <a:t>A highly-poetical description given by the author of the book of Job of the operations of mining as known in his day is the only record of the kind which we inherit from the ancient Hebrews.</a:t>
            </a:r>
          </a:p>
          <a:p>
            <a:r>
              <a:rPr lang="en-US" dirty="0" smtClean="0"/>
              <a:t>No </a:t>
            </a:r>
            <a:r>
              <a:rPr lang="en-US" dirty="0"/>
              <a:t>traces of ancient mines have yet been found in Palestine and Syria. </a:t>
            </a:r>
            <a:endParaRPr lang="en-US" dirty="0" smtClean="0"/>
          </a:p>
          <a:p>
            <a:r>
              <a:rPr lang="en-US" dirty="0" smtClean="0"/>
              <a:t>What </a:t>
            </a:r>
            <a:r>
              <a:rPr lang="en-US" dirty="0"/>
              <a:t>metals were taken out came from the superficial strata. </a:t>
            </a:r>
            <a:endParaRPr lang="en-US" dirty="0" smtClean="0"/>
          </a:p>
          <a:p>
            <a:r>
              <a:rPr lang="en-US" dirty="0" smtClean="0"/>
              <a:t>Travelers </a:t>
            </a:r>
            <a:r>
              <a:rPr lang="en-US" dirty="0"/>
              <a:t>in Northern Arabia and the Red Sea country have found there evidences of ancient mining operations</a:t>
            </a:r>
            <a:r>
              <a:rPr lang="en-US" dirty="0" smtClean="0"/>
              <a:t>.</a:t>
            </a:r>
            <a:endParaRPr lang="en-US" dirty="0"/>
          </a:p>
        </p:txBody>
      </p:sp>
    </p:spTree>
    <p:extLst>
      <p:ext uri="{BB962C8B-B14F-4D97-AF65-F5344CB8AC3E}">
        <p14:creationId xmlns:p14="http://schemas.microsoft.com/office/powerpoint/2010/main" val="226692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Mines in the Bible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dirty="0"/>
              <a:t>Wady </a:t>
            </a:r>
            <a:r>
              <a:rPr lang="en-US" dirty="0" smtClean="0"/>
              <a:t>Magharah </a:t>
            </a:r>
            <a:r>
              <a:rPr lang="en-US" dirty="0"/>
              <a:t>"the valley of the </a:t>
            </a:r>
            <a:r>
              <a:rPr lang="en-US" dirty="0" smtClean="0"/>
              <a:t>cave”</a:t>
            </a:r>
          </a:p>
          <a:p>
            <a:pPr lvl="1"/>
            <a:r>
              <a:rPr lang="en-US" dirty="0" smtClean="0"/>
              <a:t>There </a:t>
            </a:r>
            <a:r>
              <a:rPr lang="en-US" dirty="0"/>
              <a:t>are still traces of the Egyptian colony of miners who settled there for the purpose of extracting copper from the freestone rocks, and left their hieroglyphic inscriptions upon the face of the cliff. </a:t>
            </a:r>
            <a:endParaRPr lang="en-US" dirty="0" smtClean="0"/>
          </a:p>
          <a:p>
            <a:pPr lvl="1"/>
            <a:r>
              <a:rPr lang="en-US" dirty="0" smtClean="0"/>
              <a:t>The </a:t>
            </a:r>
            <a:r>
              <a:rPr lang="en-US" dirty="0"/>
              <a:t>ancient furnaces are still to be seen, and on the coast of the Red Sea are found the piers and wharves whence the miners shipped their metal in the harbor of Abu Zelimeh. </a:t>
            </a:r>
            <a:endParaRPr lang="en-US" dirty="0" smtClean="0"/>
          </a:p>
          <a:p>
            <a:r>
              <a:rPr lang="en-US" dirty="0" smtClean="0"/>
              <a:t>Three </a:t>
            </a:r>
            <a:r>
              <a:rPr lang="en-US" dirty="0"/>
              <a:t>methods were employed for refining gold and silver: </a:t>
            </a:r>
            <a:endParaRPr lang="en-US" dirty="0" smtClean="0"/>
          </a:p>
          <a:p>
            <a:pPr lvl="1"/>
            <a:r>
              <a:rPr lang="en-US" dirty="0" smtClean="0"/>
              <a:t>by </a:t>
            </a:r>
            <a:r>
              <a:rPr lang="en-US" dirty="0"/>
              <a:t>exposing the fused metal to a current of </a:t>
            </a:r>
            <a:r>
              <a:rPr lang="en-US" dirty="0" smtClean="0"/>
              <a:t>air</a:t>
            </a:r>
            <a:endParaRPr lang="en-US" dirty="0"/>
          </a:p>
          <a:p>
            <a:pPr lvl="1"/>
            <a:r>
              <a:rPr lang="en-US" dirty="0" smtClean="0"/>
              <a:t>by </a:t>
            </a:r>
            <a:r>
              <a:rPr lang="en-US" dirty="0"/>
              <a:t>keeping the alloy in a state of fusion and throwing nitre upon </a:t>
            </a:r>
            <a:r>
              <a:rPr lang="en-US" dirty="0" smtClean="0"/>
              <a:t>it</a:t>
            </a:r>
            <a:endParaRPr lang="en-US" dirty="0"/>
          </a:p>
          <a:p>
            <a:pPr lvl="1"/>
            <a:r>
              <a:rPr lang="en-US" dirty="0" smtClean="0"/>
              <a:t>by </a:t>
            </a:r>
            <a:r>
              <a:rPr lang="en-US" dirty="0"/>
              <a:t>mixing the alloy with lead, exposing the whole to fusion upon a vessel of bone-ashes or earth, and blowing upon it with bellows or other blast. </a:t>
            </a:r>
            <a:endParaRPr lang="en-US" dirty="0" smtClean="0"/>
          </a:p>
        </p:txBody>
      </p:sp>
    </p:spTree>
    <p:extLst>
      <p:ext uri="{BB962C8B-B14F-4D97-AF65-F5344CB8AC3E}">
        <p14:creationId xmlns:p14="http://schemas.microsoft.com/office/powerpoint/2010/main" val="1473858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Mines in the Bible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chief supply of silver in the ancient world appears to have been brought from Spain. </a:t>
            </a:r>
            <a:endParaRPr lang="en-US" dirty="0" smtClean="0"/>
          </a:p>
          <a:p>
            <a:r>
              <a:rPr lang="en-US" dirty="0" smtClean="0"/>
              <a:t>The </a:t>
            </a:r>
            <a:r>
              <a:rPr lang="en-US" dirty="0"/>
              <a:t>Egyptians evidently possessed the art of working bronze in great perfection at a very early time, and much of the knowledge of metals which the Israelites had must have been acquired during their residence among them. </a:t>
            </a:r>
            <a:endParaRPr lang="en-US" dirty="0" smtClean="0"/>
          </a:p>
          <a:p>
            <a:r>
              <a:rPr lang="en-US" dirty="0" smtClean="0"/>
              <a:t>Of </a:t>
            </a:r>
            <a:r>
              <a:rPr lang="en-US" dirty="0"/>
              <a:t>tin there appears to have been no trace in Palestine. </a:t>
            </a:r>
            <a:endParaRPr lang="en-US" dirty="0" smtClean="0"/>
          </a:p>
          <a:p>
            <a:r>
              <a:rPr lang="en-US" dirty="0" smtClean="0"/>
              <a:t>The </a:t>
            </a:r>
            <a:r>
              <a:rPr lang="en-US" dirty="0"/>
              <a:t>hills of Palestine are rich in iron, and the mines are still worked there, though in a very simple, </a:t>
            </a:r>
            <a:r>
              <a:rPr lang="en-US" dirty="0" smtClean="0"/>
              <a:t>crude </a:t>
            </a:r>
            <a:r>
              <a:rPr lang="en-US" dirty="0"/>
              <a:t>manner. </a:t>
            </a:r>
          </a:p>
        </p:txBody>
      </p:sp>
    </p:spTree>
    <p:extLst>
      <p:ext uri="{BB962C8B-B14F-4D97-AF65-F5344CB8AC3E}">
        <p14:creationId xmlns:p14="http://schemas.microsoft.com/office/powerpoint/2010/main" val="701863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Mines in Egypt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a:t>usual Egyptian method of mining was to follow the vein from the surface as far as it was practicable with tools corresponding to our pick and hoe, hammer and chisel. </a:t>
            </a:r>
            <a:endParaRPr lang="en-US" dirty="0" smtClean="0"/>
          </a:p>
          <a:p>
            <a:r>
              <a:rPr lang="en-US" dirty="0" smtClean="0"/>
              <a:t>The </a:t>
            </a:r>
            <a:r>
              <a:rPr lang="en-US" dirty="0"/>
              <a:t>shafts frequently extended into the ground a distance of 180 to 200 ft. </a:t>
            </a:r>
            <a:endParaRPr lang="en-US" dirty="0" smtClean="0"/>
          </a:p>
          <a:p>
            <a:r>
              <a:rPr lang="en-US" dirty="0" smtClean="0"/>
              <a:t>The </a:t>
            </a:r>
            <a:r>
              <a:rPr lang="en-US" dirty="0"/>
              <a:t>rock when too hard to be dug out was first cracked by having fires built on it. </a:t>
            </a:r>
            <a:endParaRPr lang="en-US" dirty="0" smtClean="0"/>
          </a:p>
          <a:p>
            <a:r>
              <a:rPr lang="en-US" dirty="0" smtClean="0"/>
              <a:t>The </a:t>
            </a:r>
            <a:r>
              <a:rPr lang="en-US" dirty="0"/>
              <a:t>metal-bearing stone was carried in baskets to the surface, where the crushing and separating took place. </a:t>
            </a:r>
            <a:endParaRPr lang="en-US" dirty="0" smtClean="0"/>
          </a:p>
          <a:p>
            <a:r>
              <a:rPr lang="en-US" dirty="0" smtClean="0"/>
              <a:t>The </a:t>
            </a:r>
            <a:r>
              <a:rPr lang="en-US" dirty="0"/>
              <a:t>mining operations were performed by an army of slaves who were kept at their work day and night, driven with the lash until they died, when their places were taken by others.</a:t>
            </a:r>
          </a:p>
        </p:txBody>
      </p:sp>
    </p:spTree>
    <p:extLst>
      <p:ext uri="{BB962C8B-B14F-4D97-AF65-F5344CB8AC3E}">
        <p14:creationId xmlns:p14="http://schemas.microsoft.com/office/powerpoint/2010/main" val="97401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729-sci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160729-science-template-16x9</Template>
  <TotalTime>261</TotalTime>
  <Words>1638</Words>
  <Application>Microsoft Macintosh PowerPoint</Application>
  <PresentationFormat>Widescreen</PresentationFormat>
  <Paragraphs>226</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Courier New</vt:lpstr>
      <vt:lpstr>Mangal</vt:lpstr>
      <vt:lpstr>Arial</vt:lpstr>
      <vt:lpstr>160729-science-template-16x9</vt:lpstr>
      <vt:lpstr>Mines, Minerals, and Minecraft</vt:lpstr>
      <vt:lpstr>About the Speaker</vt:lpstr>
      <vt:lpstr>About the Class</vt:lpstr>
      <vt:lpstr>Bible Study</vt:lpstr>
      <vt:lpstr>Mines and Minerals</vt:lpstr>
      <vt:lpstr>Mines in the Bible</vt:lpstr>
      <vt:lpstr>Mines in the Bible</vt:lpstr>
      <vt:lpstr>Mines in the Bible</vt:lpstr>
      <vt:lpstr>Mines in Egypt</vt:lpstr>
      <vt:lpstr>Next week…</vt:lpstr>
      <vt:lpstr>The Raspberry Pi</vt:lpstr>
      <vt:lpstr>What is a Raspberry Pi?</vt:lpstr>
      <vt:lpstr>Raspberry Pi 3B</vt:lpstr>
      <vt:lpstr>Raspberry Pi 3B</vt:lpstr>
      <vt:lpstr>Raspberry Pi 3B</vt:lpstr>
      <vt:lpstr>Raspberry Pi 3B</vt:lpstr>
      <vt:lpstr>Raspberry Pi 3B</vt:lpstr>
      <vt:lpstr>Raspberry Pi 3B</vt:lpstr>
      <vt:lpstr>Raspberry Pi 3B</vt:lpstr>
      <vt:lpstr>Current Boards</vt:lpstr>
      <vt:lpstr>Where to Buy?</vt:lpstr>
      <vt:lpstr>Resources</vt:lpstr>
      <vt:lpstr>The MagPi Magazine</vt:lpstr>
      <vt:lpstr>Next Week…</vt:lpstr>
      <vt:lpstr>Hacking Minecraft with Python</vt:lpstr>
      <vt:lpstr>What is Minecraft Pi?</vt:lpstr>
      <vt:lpstr>“It looks rubbish!”</vt:lpstr>
      <vt:lpstr>Moving around in Minecraft</vt:lpstr>
      <vt:lpstr>So, what can I code in Minecraft Pi?</vt:lpstr>
      <vt:lpstr>Next Week…</vt:lpstr>
      <vt:lpstr>Class Repository</vt:lpstr>
      <vt:lpstr>Class Repository</vt:lpstr>
      <vt:lpstr>Using the Class Repository (Github)</vt:lpstr>
      <vt:lpstr>Using github: download</vt:lpstr>
      <vt:lpstr>Cloning the Repository</vt:lpstr>
      <vt:lpstr>Cloning the Repository</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81</cp:revision>
  <dcterms:created xsi:type="dcterms:W3CDTF">2018-09-09T20:06:26Z</dcterms:created>
  <dcterms:modified xsi:type="dcterms:W3CDTF">2019-01-13T22:09:10Z</dcterms:modified>
</cp:coreProperties>
</file>